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80" r:id="rId3"/>
    <p:sldId id="278" r:id="rId4"/>
    <p:sldId id="279" r:id="rId5"/>
    <p:sldId id="277" r:id="rId6"/>
    <p:sldId id="268" r:id="rId7"/>
    <p:sldId id="259" r:id="rId8"/>
    <p:sldId id="271" r:id="rId9"/>
    <p:sldId id="273" r:id="rId10"/>
    <p:sldId id="272" r:id="rId11"/>
  </p:sldIdLst>
  <p:sldSz cx="12192000" cy="6858000"/>
  <p:notesSz cx="7099300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8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4294" userDrawn="1">
          <p15:clr>
            <a:srgbClr val="A4A3A4"/>
          </p15:clr>
        </p15:guide>
        <p15:guide id="4" pos="3160" userDrawn="1">
          <p15:clr>
            <a:srgbClr val="A4A3A4"/>
          </p15:clr>
        </p15:guide>
        <p15:guide id="5" pos="17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3B7"/>
    <a:srgbClr val="006666"/>
    <a:srgbClr val="2060A6"/>
    <a:srgbClr val="96B1CD"/>
    <a:srgbClr val="34A5F6"/>
    <a:srgbClr val="75D3B2"/>
    <a:srgbClr val="38A6FB"/>
    <a:srgbClr val="4472C4"/>
    <a:srgbClr val="D3DCE5"/>
    <a:srgbClr val="E6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8" autoAdjust="0"/>
    <p:restoredTop sz="59465" autoAdjust="0"/>
  </p:normalViewPr>
  <p:slideViewPr>
    <p:cSldViewPr snapToGrid="0">
      <p:cViewPr varScale="1">
        <p:scale>
          <a:sx n="59" d="100"/>
          <a:sy n="59" d="100"/>
        </p:scale>
        <p:origin x="1458" y="21"/>
      </p:cViewPr>
      <p:guideLst>
        <p:guide orient="horz" pos="1185"/>
        <p:guide pos="438"/>
        <p:guide pos="4294"/>
        <p:guide pos="3160"/>
        <p:guide pos="173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Study\FLOWMIX\&#1052;&#1048;&#1053;-&#1052;&#1040;&#1050;&#1057;%20&#1040;&#1085;&#1072;&#1083;&#1080;&#107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vyui\AppData\Roaming\Microsoft\Excel\&#1052;&#1048;&#1053;-&#1052;&#1040;&#1050;&#1057;%20&#1040;&#1085;&#1072;&#1083;&#1080;&#1079;%20(version%201).xlsb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Лист1!$A$2:$A$23</c:f>
              <c:strCache>
                <c:ptCount val="22"/>
                <c:pt idx="0">
                  <c:v>12Х18Н9ТЛ</c:v>
                </c:pt>
                <c:pt idx="1">
                  <c:v>10Х18Н9Л</c:v>
                </c:pt>
                <c:pt idx="2">
                  <c:v>15Х25ТЛ</c:v>
                </c:pt>
                <c:pt idx="3">
                  <c:v>ЧХ32</c:v>
                </c:pt>
                <c:pt idx="4">
                  <c:v>ЧН4Х2</c:v>
                </c:pt>
                <c:pt idx="5">
                  <c:v>ЧХ16М2</c:v>
                </c:pt>
                <c:pt idx="6">
                  <c:v>ВЧ45</c:v>
                </c:pt>
                <c:pt idx="7">
                  <c:v>ВЧ50</c:v>
                </c:pt>
                <c:pt idx="8">
                  <c:v>110Г13Л</c:v>
                </c:pt>
                <c:pt idx="9">
                  <c:v>20ГСЛ</c:v>
                </c:pt>
                <c:pt idx="10">
                  <c:v>35ХМЛ</c:v>
                </c:pt>
                <c:pt idx="11">
                  <c:v>30ГСЛ</c:v>
                </c:pt>
                <c:pt idx="12">
                  <c:v>20ГЛ</c:v>
                </c:pt>
                <c:pt idx="13">
                  <c:v>15Л</c:v>
                </c:pt>
                <c:pt idx="14">
                  <c:v>35ГЛ</c:v>
                </c:pt>
                <c:pt idx="15">
                  <c:v>20Л</c:v>
                </c:pt>
                <c:pt idx="16">
                  <c:v>25Л</c:v>
                </c:pt>
                <c:pt idx="17">
                  <c:v>35Л</c:v>
                </c:pt>
                <c:pt idx="18">
                  <c:v>40Л</c:v>
                </c:pt>
                <c:pt idx="19">
                  <c:v>45Л</c:v>
                </c:pt>
                <c:pt idx="20">
                  <c:v>СЧ15</c:v>
                </c:pt>
                <c:pt idx="21">
                  <c:v>СЧ20</c:v>
                </c:pt>
              </c:strCache>
            </c:strRef>
          </c:cat>
          <c:val>
            <c:numRef>
              <c:f>Лист1!$B$2:$B$23</c:f>
              <c:numCache>
                <c:formatCode>0</c:formatCode>
                <c:ptCount val="22"/>
                <c:pt idx="0">
                  <c:v>253.0975</c:v>
                </c:pt>
                <c:pt idx="1">
                  <c:v>247.86010000000002</c:v>
                </c:pt>
                <c:pt idx="2">
                  <c:v>124.2848</c:v>
                </c:pt>
                <c:pt idx="3">
                  <c:v>114.98260000000001</c:v>
                </c:pt>
                <c:pt idx="4">
                  <c:v>80.261399999999995</c:v>
                </c:pt>
                <c:pt idx="5">
                  <c:v>62.352400000000003</c:v>
                </c:pt>
                <c:pt idx="6">
                  <c:v>34.627400000000002</c:v>
                </c:pt>
                <c:pt idx="7">
                  <c:v>34.3414</c:v>
                </c:pt>
                <c:pt idx="8">
                  <c:v>32.981199999999994</c:v>
                </c:pt>
                <c:pt idx="9">
                  <c:v>28.517799999999998</c:v>
                </c:pt>
                <c:pt idx="10">
                  <c:v>27.955099999999998</c:v>
                </c:pt>
                <c:pt idx="11">
                  <c:v>27.584099999999999</c:v>
                </c:pt>
                <c:pt idx="12">
                  <c:v>27.101900000000001</c:v>
                </c:pt>
                <c:pt idx="13">
                  <c:v>26.455299999999998</c:v>
                </c:pt>
                <c:pt idx="14">
                  <c:v>26.1418</c:v>
                </c:pt>
                <c:pt idx="15">
                  <c:v>26.101500000000001</c:v>
                </c:pt>
                <c:pt idx="16">
                  <c:v>25.780099999999997</c:v>
                </c:pt>
                <c:pt idx="17">
                  <c:v>25.137400000000003</c:v>
                </c:pt>
                <c:pt idx="18">
                  <c:v>24.888900000000003</c:v>
                </c:pt>
                <c:pt idx="19">
                  <c:v>24.4709</c:v>
                </c:pt>
                <c:pt idx="20">
                  <c:v>18.497400000000003</c:v>
                </c:pt>
                <c:pt idx="21">
                  <c:v>16.209399999999999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9E-4838-8219-69247AAC308E}"/>
            </c:ext>
          </c:extLst>
        </c:ser>
        <c:ser>
          <c:idx val="1"/>
          <c:order val="1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1659789553856773"/>
                  <c:y val="-1.0169175409552204E-16"/>
                </c:manualLayout>
              </c:layout>
              <c:tx>
                <c:rich>
                  <a:bodyPr/>
                  <a:lstStyle/>
                  <a:p>
                    <a:fld id="{476B80AB-E124-4F27-B03B-9025EDB1F4CE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C59E-4838-8219-69247AAC308E}"/>
                </c:ext>
              </c:extLst>
            </c:dLbl>
            <c:dLbl>
              <c:idx val="1"/>
              <c:layout>
                <c:manualLayout>
                  <c:x val="0.11901209751580077"/>
                  <c:y val="-2.0338350819104407E-16"/>
                </c:manualLayout>
              </c:layout>
              <c:tx>
                <c:rich>
                  <a:bodyPr/>
                  <a:lstStyle/>
                  <a:p>
                    <a:fld id="{41F075C0-FA32-4CE7-A1FC-F680EA522718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C59E-4838-8219-69247AAC308E}"/>
                </c:ext>
              </c:extLst>
            </c:dLbl>
            <c:dLbl>
              <c:idx val="2"/>
              <c:layout>
                <c:manualLayout>
                  <c:x val="6.4328051624145413E-2"/>
                  <c:y val="1.0169175409552204E-16"/>
                </c:manualLayout>
              </c:layout>
              <c:tx>
                <c:rich>
                  <a:bodyPr/>
                  <a:lstStyle/>
                  <a:p>
                    <a:fld id="{B1DD9CBC-9658-479B-A768-8A52464FBA6D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C59E-4838-8219-69247AAC308E}"/>
                </c:ext>
              </c:extLst>
            </c:dLbl>
            <c:dLbl>
              <c:idx val="3"/>
              <c:layout>
                <c:manualLayout>
                  <c:x val="0.12357995013281807"/>
                  <c:y val="0"/>
                </c:manualLayout>
              </c:layout>
              <c:tx>
                <c:rich>
                  <a:bodyPr/>
                  <a:lstStyle/>
                  <a:p>
                    <a:fld id="{FF23DFFD-FE89-4F6A-B036-FC79E3D79CFB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C59E-4838-8219-69247AAC308E}"/>
                </c:ext>
              </c:extLst>
            </c:dLbl>
            <c:dLbl>
              <c:idx val="4"/>
              <c:layout>
                <c:manualLayout>
                  <c:x val="9.9321989523131551E-2"/>
                  <c:y val="-2.7734435140184467E-3"/>
                </c:manualLayout>
              </c:layout>
              <c:tx>
                <c:rich>
                  <a:bodyPr/>
                  <a:lstStyle/>
                  <a:p>
                    <a:fld id="{B93B67C5-DE48-43F6-85FB-BE79EE52158B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C59E-4838-8219-69247AAC308E}"/>
                </c:ext>
              </c:extLst>
            </c:dLbl>
            <c:dLbl>
              <c:idx val="5"/>
              <c:layout>
                <c:manualLayout>
                  <c:x val="0.20677209890059958"/>
                  <c:y val="0"/>
                </c:manualLayout>
              </c:layout>
              <c:tx>
                <c:rich>
                  <a:bodyPr/>
                  <a:lstStyle/>
                  <a:p>
                    <a:fld id="{7D6B5A96-92E3-45D0-AC3F-58459AF4B33A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C59E-4838-8219-69247AAC308E}"/>
                </c:ext>
              </c:extLst>
            </c:dLbl>
            <c:dLbl>
              <c:idx val="6"/>
              <c:layout>
                <c:manualLayout>
                  <c:x val="3.297443964332776E-2"/>
                  <c:y val="0"/>
                </c:manualLayout>
              </c:layout>
              <c:tx>
                <c:rich>
                  <a:bodyPr/>
                  <a:lstStyle/>
                  <a:p>
                    <a:fld id="{24132873-AB44-43E2-B125-87FBC7C1C68D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C59E-4838-8219-69247AAC308E}"/>
                </c:ext>
              </c:extLst>
            </c:dLbl>
            <c:dLbl>
              <c:idx val="7"/>
              <c:layout>
                <c:manualLayout>
                  <c:x val="3.2697119257863241E-2"/>
                  <c:y val="-1.0169175409552204E-16"/>
                </c:manualLayout>
              </c:layout>
              <c:tx>
                <c:rich>
                  <a:bodyPr/>
                  <a:lstStyle/>
                  <a:p>
                    <a:fld id="{088AAC89-EBCF-47C1-BAA2-B834C82F989E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C59E-4838-8219-69247AAC308E}"/>
                </c:ext>
              </c:extLst>
            </c:dLbl>
            <c:dLbl>
              <c:idx val="8"/>
              <c:layout>
                <c:manualLayout>
                  <c:x val="0.10350343278640997"/>
                  <c:y val="0"/>
                </c:manualLayout>
              </c:layout>
              <c:tx>
                <c:rich>
                  <a:bodyPr/>
                  <a:lstStyle/>
                  <a:p>
                    <a:fld id="{9E5EC01D-8A48-452B-93FC-D86AE10EEBBA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C59E-4838-8219-69247AAC308E}"/>
                </c:ext>
              </c:extLst>
            </c:dLbl>
            <c:dLbl>
              <c:idx val="9"/>
              <c:layout>
                <c:manualLayout>
                  <c:x val="2.3169775612106314E-2"/>
                  <c:y val="0"/>
                </c:manualLayout>
              </c:layout>
              <c:tx>
                <c:rich>
                  <a:bodyPr/>
                  <a:lstStyle/>
                  <a:p>
                    <a:fld id="{FE8DF7A7-1175-448F-8A35-68924B3718BD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C59E-4838-8219-69247AAC308E}"/>
                </c:ext>
              </c:extLst>
            </c:dLbl>
            <c:dLbl>
              <c:idx val="10"/>
              <c:layout>
                <c:manualLayout>
                  <c:x val="3.1576297725972841E-2"/>
                  <c:y val="0"/>
                </c:manualLayout>
              </c:layout>
              <c:tx>
                <c:rich>
                  <a:bodyPr/>
                  <a:lstStyle/>
                  <a:p>
                    <a:fld id="{ED75C001-9709-422A-8EE7-F426BC92F897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C59E-4838-8219-69247AAC308E}"/>
                </c:ext>
              </c:extLst>
            </c:dLbl>
            <c:dLbl>
              <c:idx val="11"/>
              <c:layout>
                <c:manualLayout>
                  <c:x val="2.5351194352905879E-2"/>
                  <c:y val="5.0845877047761018E-17"/>
                </c:manualLayout>
              </c:layout>
              <c:tx>
                <c:rich>
                  <a:bodyPr/>
                  <a:lstStyle/>
                  <a:p>
                    <a:fld id="{63EFE402-688A-4F52-A601-77C3EDD9958E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C59E-4838-8219-69247AAC308E}"/>
                </c:ext>
              </c:extLst>
            </c:dLbl>
            <c:dLbl>
              <c:idx val="12"/>
              <c:layout>
                <c:manualLayout>
                  <c:x val="2.6842738064584995E-2"/>
                  <c:y val="-5.0845877047761018E-17"/>
                </c:manualLayout>
              </c:layout>
              <c:tx>
                <c:rich>
                  <a:bodyPr/>
                  <a:lstStyle/>
                  <a:p>
                    <a:fld id="{F4A1691D-6999-48C6-BB0D-DC12B5568990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C59E-4838-8219-69247AAC308E}"/>
                </c:ext>
              </c:extLst>
            </c:dLbl>
            <c:dLbl>
              <c:idx val="13"/>
              <c:layout>
                <c:manualLayout>
                  <c:x val="2.4890676625678065E-2"/>
                  <c:y val="2.773443514018396E-3"/>
                </c:manualLayout>
              </c:layout>
              <c:tx>
                <c:rich>
                  <a:bodyPr/>
                  <a:lstStyle/>
                  <a:p>
                    <a:fld id="{F2B435F6-82CB-4E0C-AA5C-8084FDB0E22F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E-C59E-4838-8219-69247AAC308E}"/>
                </c:ext>
              </c:extLst>
            </c:dLbl>
            <c:dLbl>
              <c:idx val="14"/>
              <c:layout>
                <c:manualLayout>
                  <c:x val="2.8459418543177191E-2"/>
                  <c:y val="0"/>
                </c:manualLayout>
              </c:layout>
              <c:tx>
                <c:rich>
                  <a:bodyPr/>
                  <a:lstStyle/>
                  <a:p>
                    <a:fld id="{01739ECA-07C3-4C0C-8C27-0B4E76F18951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F-C59E-4838-8219-69247AAC308E}"/>
                </c:ext>
              </c:extLst>
            </c:dLbl>
            <c:dLbl>
              <c:idx val="15"/>
              <c:layout>
                <c:manualLayout>
                  <c:x val="2.5802696462920931E-2"/>
                  <c:y val="-5.0845877047761018E-17"/>
                </c:manualLayout>
              </c:layout>
              <c:tx>
                <c:rich>
                  <a:bodyPr/>
                  <a:lstStyle/>
                  <a:p>
                    <a:fld id="{D13D1DE1-3458-4B8F-9455-238D15C3ED28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0-C59E-4838-8219-69247AAC308E}"/>
                </c:ext>
              </c:extLst>
            </c:dLbl>
            <c:dLbl>
              <c:idx val="16"/>
              <c:layout>
                <c:manualLayout>
                  <c:x val="2.6506635854893237E-2"/>
                  <c:y val="0"/>
                </c:manualLayout>
              </c:layout>
              <c:tx>
                <c:rich>
                  <a:bodyPr/>
                  <a:lstStyle/>
                  <a:p>
                    <a:fld id="{C1634230-789A-4D3A-A5CA-B35CE7889E83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1-C59E-4838-8219-69247AAC308E}"/>
                </c:ext>
              </c:extLst>
            </c:dLbl>
            <c:dLbl>
              <c:idx val="17"/>
              <c:layout>
                <c:manualLayout>
                  <c:x val="2.7437768800627198E-2"/>
                  <c:y val="-2.5422938523880509E-17"/>
                </c:manualLayout>
              </c:layout>
              <c:tx>
                <c:rich>
                  <a:bodyPr/>
                  <a:lstStyle/>
                  <a:p>
                    <a:fld id="{73BC7FC2-56F1-462E-B12B-8D5FD56EC895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2-C59E-4838-8219-69247AAC308E}"/>
                </c:ext>
              </c:extLst>
            </c:dLbl>
            <c:dLbl>
              <c:idx val="18"/>
              <c:layout>
                <c:manualLayout>
                  <c:x val="2.5527359513243222E-2"/>
                  <c:y val="0"/>
                </c:manualLayout>
              </c:layout>
              <c:tx>
                <c:rich>
                  <a:bodyPr/>
                  <a:lstStyle/>
                  <a:p>
                    <a:fld id="{4561E67F-38E3-4960-98F7-336DCAEF7D04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3-C59E-4838-8219-69247AAC308E}"/>
                </c:ext>
              </c:extLst>
            </c:dLbl>
            <c:dLbl>
              <c:idx val="19"/>
              <c:layout>
                <c:manualLayout>
                  <c:x val="3.3377978669770922E-2"/>
                  <c:y val="2.7734435140184467E-3"/>
                </c:manualLayout>
              </c:layout>
              <c:tx>
                <c:rich>
                  <a:bodyPr/>
                  <a:lstStyle/>
                  <a:p>
                    <a:fld id="{8EE18E7A-12B4-45C7-A10C-6F2751C217A3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4-C59E-4838-8219-69247AAC308E}"/>
                </c:ext>
              </c:extLst>
            </c:dLbl>
            <c:dLbl>
              <c:idx val="20"/>
              <c:layout>
                <c:manualLayout>
                  <c:x val="5.83811701982642E-2"/>
                  <c:y val="0"/>
                </c:manualLayout>
              </c:layout>
              <c:tx>
                <c:rich>
                  <a:bodyPr/>
                  <a:lstStyle/>
                  <a:p>
                    <a:fld id="{FDA73BE2-BBE0-45AD-A3B1-F87A461B51EC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5-C59E-4838-8219-69247AAC308E}"/>
                </c:ext>
              </c:extLst>
            </c:dLbl>
            <c:dLbl>
              <c:idx val="21"/>
              <c:layout>
                <c:manualLayout>
                  <c:x val="5.6522690866025765E-2"/>
                  <c:y val="-6.3557346309701273E-18"/>
                </c:manualLayout>
              </c:layout>
              <c:tx>
                <c:rich>
                  <a:bodyPr/>
                  <a:lstStyle/>
                  <a:p>
                    <a:fld id="{42E23DAD-51E6-4A5F-BE19-6F52C65E4E3E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6-C59E-4838-8219-69247AAC30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val>
            <c:numRef>
              <c:f>Лист1!$D$2:$D$23</c:f>
              <c:numCache>
                <c:formatCode>_-* #\ ##0_-;\-* #\ ##0_-;_-* "-"??_-;_-@_-</c:formatCode>
                <c:ptCount val="22"/>
                <c:pt idx="0">
                  <c:v>75.143800000000027</c:v>
                </c:pt>
                <c:pt idx="1">
                  <c:v>77.18780000000001</c:v>
                </c:pt>
                <c:pt idx="2">
                  <c:v>32.827199999999991</c:v>
                </c:pt>
                <c:pt idx="3">
                  <c:v>77.177499999999995</c:v>
                </c:pt>
                <c:pt idx="4">
                  <c:v>60.5167</c:v>
                </c:pt>
                <c:pt idx="5">
                  <c:v>151.49169999999998</c:v>
                </c:pt>
                <c:pt idx="6">
                  <c:v>7.6769999999999996</c:v>
                </c:pt>
                <c:pt idx="7">
                  <c:v>9.3810000000000002</c:v>
                </c:pt>
                <c:pt idx="8">
                  <c:v>69.87360000000001</c:v>
                </c:pt>
                <c:pt idx="9">
                  <c:v>3.2532999999999994</c:v>
                </c:pt>
                <c:pt idx="10">
                  <c:v>6.4932000000000052</c:v>
                </c:pt>
                <c:pt idx="11">
                  <c:v>5.1003000000000043</c:v>
                </c:pt>
                <c:pt idx="12">
                  <c:v>4.4240999999999993</c:v>
                </c:pt>
                <c:pt idx="13">
                  <c:v>2.7715000000000032</c:v>
                </c:pt>
                <c:pt idx="14">
                  <c:v>5.7929999999999993</c:v>
                </c:pt>
                <c:pt idx="15">
                  <c:v>3.5435999999999979</c:v>
                </c:pt>
                <c:pt idx="16">
                  <c:v>4.1396000000000051</c:v>
                </c:pt>
                <c:pt idx="17">
                  <c:v>4.9279999999999973</c:v>
                </c:pt>
                <c:pt idx="18">
                  <c:v>5.2492999999999981</c:v>
                </c:pt>
                <c:pt idx="19">
                  <c:v>8.0185999999999993</c:v>
                </c:pt>
                <c:pt idx="20">
                  <c:v>23.017699999999994</c:v>
                </c:pt>
                <c:pt idx="21">
                  <c:v>25.675700000000003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Лист1!$C$2:$C$23</c15:f>
                <c15:dlblRangeCache>
                  <c:ptCount val="22"/>
                  <c:pt idx="0">
                    <c:v>328</c:v>
                  </c:pt>
                  <c:pt idx="1">
                    <c:v>325</c:v>
                  </c:pt>
                  <c:pt idx="2">
                    <c:v>157</c:v>
                  </c:pt>
                  <c:pt idx="3">
                    <c:v>192</c:v>
                  </c:pt>
                  <c:pt idx="4">
                    <c:v>141</c:v>
                  </c:pt>
                  <c:pt idx="5">
                    <c:v>214</c:v>
                  </c:pt>
                  <c:pt idx="6">
                    <c:v>42</c:v>
                  </c:pt>
                  <c:pt idx="7">
                    <c:v>44</c:v>
                  </c:pt>
                  <c:pt idx="8">
                    <c:v>103</c:v>
                  </c:pt>
                  <c:pt idx="9">
                    <c:v>32</c:v>
                  </c:pt>
                  <c:pt idx="10">
                    <c:v>34</c:v>
                  </c:pt>
                  <c:pt idx="11">
                    <c:v>33</c:v>
                  </c:pt>
                  <c:pt idx="12">
                    <c:v>32</c:v>
                  </c:pt>
                  <c:pt idx="13">
                    <c:v>29</c:v>
                  </c:pt>
                  <c:pt idx="14">
                    <c:v>32</c:v>
                  </c:pt>
                  <c:pt idx="15">
                    <c:v>30</c:v>
                  </c:pt>
                  <c:pt idx="16">
                    <c:v>30</c:v>
                  </c:pt>
                  <c:pt idx="17">
                    <c:v>30</c:v>
                  </c:pt>
                  <c:pt idx="18">
                    <c:v>30</c:v>
                  </c:pt>
                  <c:pt idx="19">
                    <c:v>32</c:v>
                  </c:pt>
                  <c:pt idx="20">
                    <c:v>42</c:v>
                  </c:pt>
                  <c:pt idx="21">
                    <c:v>42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7-C59E-4838-8219-69247AAC308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528782016"/>
        <c:axId val="1528782432"/>
      </c:barChart>
      <c:catAx>
        <c:axId val="1528782016"/>
        <c:scaling>
          <c:orientation val="minMax"/>
        </c:scaling>
        <c:delete val="0"/>
        <c:axPos val="l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8782432"/>
        <c:crosses val="autoZero"/>
        <c:auto val="1"/>
        <c:lblAlgn val="ctr"/>
        <c:lblOffset val="100"/>
        <c:noMultiLvlLbl val="0"/>
      </c:catAx>
      <c:valAx>
        <c:axId val="1528782432"/>
        <c:scaling>
          <c:orientation val="minMax"/>
          <c:max val="350"/>
          <c:min val="0"/>
        </c:scaling>
        <c:delete val="1"/>
        <c:axPos val="b"/>
        <c:numFmt formatCode="0" sourceLinked="1"/>
        <c:majorTickMark val="out"/>
        <c:minorTickMark val="none"/>
        <c:tickLblPos val="nextTo"/>
        <c:crossAx val="1528782016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Лист1!$A$30:$A$51</c:f>
              <c:strCache>
                <c:ptCount val="22"/>
                <c:pt idx="0">
                  <c:v>ЧХ16М2</c:v>
                </c:pt>
                <c:pt idx="1">
                  <c:v>110Г13Л</c:v>
                </c:pt>
                <c:pt idx="2">
                  <c:v>СЧ20</c:v>
                </c:pt>
                <c:pt idx="3">
                  <c:v>СЧ15</c:v>
                </c:pt>
                <c:pt idx="4">
                  <c:v>ЧН4Х2</c:v>
                </c:pt>
                <c:pt idx="5">
                  <c:v>ЧХ32</c:v>
                </c:pt>
                <c:pt idx="6">
                  <c:v>45Л</c:v>
                </c:pt>
                <c:pt idx="7">
                  <c:v>10Х18Н9Л</c:v>
                </c:pt>
                <c:pt idx="8">
                  <c:v>12Х18Н9ТЛ</c:v>
                </c:pt>
                <c:pt idx="9">
                  <c:v>ВЧ50</c:v>
                </c:pt>
                <c:pt idx="10">
                  <c:v>15Х25ТЛ</c:v>
                </c:pt>
                <c:pt idx="11">
                  <c:v>35ХМЛ</c:v>
                </c:pt>
                <c:pt idx="12">
                  <c:v>ВЧ45</c:v>
                </c:pt>
                <c:pt idx="13">
                  <c:v>35ГЛ</c:v>
                </c:pt>
                <c:pt idx="14">
                  <c:v>40Л</c:v>
                </c:pt>
                <c:pt idx="15">
                  <c:v>35Л</c:v>
                </c:pt>
                <c:pt idx="16">
                  <c:v>30ГСЛ</c:v>
                </c:pt>
                <c:pt idx="17">
                  <c:v>20ГЛ</c:v>
                </c:pt>
                <c:pt idx="18">
                  <c:v>25Л</c:v>
                </c:pt>
                <c:pt idx="19">
                  <c:v>20Л</c:v>
                </c:pt>
                <c:pt idx="20">
                  <c:v>20ГСЛ</c:v>
                </c:pt>
                <c:pt idx="21">
                  <c:v>15Л</c:v>
                </c:pt>
              </c:strCache>
            </c:strRef>
          </c:cat>
          <c:val>
            <c:numRef>
              <c:f>Лист1!$B$30:$B$51</c:f>
              <c:numCache>
                <c:formatCode>0%</c:formatCode>
                <c:ptCount val="22"/>
                <c:pt idx="0">
                  <c:v>0.70842122836215737</c:v>
                </c:pt>
                <c:pt idx="1">
                  <c:v>0.67934214057097975</c:v>
                </c:pt>
                <c:pt idx="2">
                  <c:v>0.61300319206591358</c:v>
                </c:pt>
                <c:pt idx="3">
                  <c:v>0.55444163689838155</c:v>
                </c:pt>
                <c:pt idx="4">
                  <c:v>0.42987297029864735</c:v>
                </c:pt>
                <c:pt idx="5">
                  <c:v>0.40163124394710453</c:v>
                </c:pt>
                <c:pt idx="6">
                  <c:v>0.24680589113405865</c:v>
                </c:pt>
                <c:pt idx="7">
                  <c:v>0.23746592425301014</c:v>
                </c:pt>
                <c:pt idx="8">
                  <c:v>0.22892853519651546</c:v>
                </c:pt>
                <c:pt idx="9">
                  <c:v>0.21455821272391268</c:v>
                </c:pt>
                <c:pt idx="10">
                  <c:v>0.20894139212790874</c:v>
                </c:pt>
                <c:pt idx="11">
                  <c:v>0.18849115921540407</c:v>
                </c:pt>
                <c:pt idx="12">
                  <c:v>0.18147048533958643</c:v>
                </c:pt>
                <c:pt idx="13">
                  <c:v>0.18140085424051505</c:v>
                </c:pt>
                <c:pt idx="14">
                  <c:v>0.17417430370758702</c:v>
                </c:pt>
                <c:pt idx="15">
                  <c:v>0.16390934429610116</c:v>
                </c:pt>
                <c:pt idx="16">
                  <c:v>0.15604692146712201</c:v>
                </c:pt>
                <c:pt idx="17">
                  <c:v>0.14033178963395287</c:v>
                </c:pt>
                <c:pt idx="18">
                  <c:v>0.13835700224266961</c:v>
                </c:pt>
                <c:pt idx="19">
                  <c:v>0.11953408826416503</c:v>
                </c:pt>
                <c:pt idx="20">
                  <c:v>0.10239809134716769</c:v>
                </c:pt>
                <c:pt idx="21">
                  <c:v>9.4827350240190511E-2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F0-46D5-A3AD-01D52D847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12079184"/>
        <c:axId val="1812081264"/>
      </c:barChart>
      <c:catAx>
        <c:axId val="1812079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12081264"/>
        <c:crosses val="autoZero"/>
        <c:auto val="1"/>
        <c:lblAlgn val="ctr"/>
        <c:lblOffset val="100"/>
        <c:noMultiLvlLbl val="0"/>
      </c:catAx>
      <c:valAx>
        <c:axId val="181208126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812079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4750" tIns="47375" rIns="94750" bIns="47375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lIns="94750" tIns="47375" rIns="94750" bIns="47375" rtlCol="0"/>
          <a:lstStyle>
            <a:lvl1pPr algn="r">
              <a:defRPr sz="1200"/>
            </a:lvl1pPr>
          </a:lstStyle>
          <a:p>
            <a:fld id="{B6A3B671-C4F7-442B-A5AC-2F25CF3D7768}" type="datetimeFigureOut">
              <a:rPr lang="ru-RU" smtClean="0"/>
              <a:t>16.03.2026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0" tIns="47375" rIns="94750" bIns="47375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8"/>
          </a:xfrm>
          <a:prstGeom prst="rect">
            <a:avLst/>
          </a:prstGeom>
        </p:spPr>
        <p:txBody>
          <a:bodyPr vert="horz" lIns="94750" tIns="47375" rIns="94750" bIns="4737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721108"/>
            <a:ext cx="3076363" cy="513507"/>
          </a:xfrm>
          <a:prstGeom prst="rect">
            <a:avLst/>
          </a:prstGeom>
        </p:spPr>
        <p:txBody>
          <a:bodyPr vert="horz" lIns="94750" tIns="47375" rIns="94750" bIns="47375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</p:spPr>
        <p:txBody>
          <a:bodyPr vert="horz" lIns="94750" tIns="47375" rIns="94750" bIns="47375" rtlCol="0" anchor="b"/>
          <a:lstStyle>
            <a:lvl1pPr algn="r">
              <a:defRPr sz="1200"/>
            </a:lvl1pPr>
          </a:lstStyle>
          <a:p>
            <a:fld id="{C22E8666-0168-478E-A6CF-72BDF412B0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4274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Коллеги, добрый день.</a:t>
            </a:r>
          </a:p>
          <a:p>
            <a:r>
              <a:rPr lang="ru-RU" dirty="0"/>
              <a:t>Тема моего рассказа — материалоёмкость, и то, как ей можно управлять на двух уровнях: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dirty="0"/>
              <a:t>на уровне норм расхода материалов и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dirty="0"/>
              <a:t>на уровне каждой отдельной плавки.</a:t>
            </a:r>
          </a:p>
          <a:p>
            <a:r>
              <a:rPr lang="ru-RU" dirty="0"/>
              <a:t>За ближайшие 10 минут я хочу показать интересную вещь: как в рамках одного и того же стандарта можно производить одну и ту же марку сплава, но платить за шихту очень по-разному.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2E8666-0168-478E-A6CF-72BDF412B0F7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2564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6875" indent="-236875">
              <a:buAutoNum type="arabicPeriod"/>
            </a:pPr>
            <a:r>
              <a:rPr lang="ru-RU" b="0" i="0" dirty="0">
                <a:effectLst/>
                <a:latin typeface="-apple-system"/>
              </a:rPr>
              <a:t>Меня зовут Иван Иванов. Я инженер и больше 15 лет работаю с производственными предприятиями. Наиболее интересные для меня направления:</a:t>
            </a:r>
          </a:p>
          <a:p>
            <a:pPr marL="694075" lvl="1" indent="-236875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-apple-system"/>
              </a:rPr>
              <a:t>Исследование операций</a:t>
            </a:r>
          </a:p>
          <a:p>
            <a:pPr marL="694075" lvl="1" indent="-236875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-apple-system"/>
              </a:rPr>
              <a:t>Цифровизация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ru-RU" b="0" i="0" dirty="0">
                <a:effectLst/>
                <a:latin typeface="-apple-system"/>
              </a:rPr>
              <a:t>Делал и делаю разные прикладные решения, которые закрывают насущную проблематику производства.</a:t>
            </a:r>
            <a:br>
              <a:rPr lang="ru-RU" dirty="0"/>
            </a:br>
            <a:r>
              <a:rPr lang="ru-RU" b="0" i="0" dirty="0">
                <a:effectLst/>
                <a:latin typeface="-apple-system"/>
              </a:rPr>
              <a:t>(Пауза.)</a:t>
            </a:r>
            <a:br>
              <a:rPr lang="ru-RU" dirty="0"/>
            </a:br>
            <a:r>
              <a:rPr lang="ru-RU" dirty="0"/>
              <a:t>На этом о себе пока думаю достаточно. Давайте перейдем </a:t>
            </a:r>
            <a:r>
              <a:rPr lang="ru-RU" b="0" i="0" dirty="0">
                <a:effectLst/>
                <a:latin typeface="-apple-system"/>
              </a:rPr>
              <a:t>к тому о чем обещал рассказать: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2E8666-0168-478E-A6CF-72BDF412B0F7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103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Любой литейщик знает, что металлозавалка для любой марки сплава готовится по утверждённой норме, а сама норма разрабатывается на основе стандарта — ГОСТ или ТУ. Но стандарт задаёт не конкретную рецептуру, а только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min–max диапазоны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химическим элементам. Это наши инженерные службы сами подбирают комбинацию материалов, которая в эти границы попадает. После утверждения она становится эталонной.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Очевидно, что если решения ограничены только химией, то допустимых комбинаций существует не одна, а множество. А если комбинации разные, то и стоимость материалов у них тоже должна различаться. Отсюда простой практический вопрос: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по стоимости находится ваша утверждённая металлозавалка среди всех возможных вариантов?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 это показать, проведём мысленный эксперимент. Возьмём популярную износостойкую сталь 110Г13Л и представим, что мы поручили 100 технологам независимо разработать для неё металлозавалку.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оценки результатов, нам нужно понимать три вещи: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попали ли они в допуск по химии — это показывают вертикальные шкалы, где низ — допустимый минимум, верх — максимум;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какие материалы и в каких долях они используют — это показывает лепестковая диаграмма, где каждый луч соответствует материалу, а расстояние от центра — его доле от 0 до 100%;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и, наконец, сколько стоит каждая завалка.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Запускаем эксперимент.</a:t>
            </a:r>
            <a:b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Пауза 2–3 секунды.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 находят решения и несут их нам. Мы видим, что меняются наборы материалов, их доли, химсостав внутри допуска — и вместе с этим довольно сильно меняется стоимость.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Сразу оговорюсь: рублёвые значения здесь демонстрационные. У каждого предприятия свои поставщики, договоры и персональные условия, поэтому эти цифры — не универсальные цены, а лишь ориентир для понимания порядка сумм.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Запомним найденный стоимостной коридор: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37 и 94 тыс. руб.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теперь главное: если мы нашли 100 допустимых вариантов, значит ли это, что мы нашли реальные математические пределы?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Нет.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Это значит только, что мы нашли 100 точек из всего допустимого множества.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2E8666-0168-478E-A6CF-72BDF412B0F7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6931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6875" indent="-236875">
              <a:buAutoNum type="arabicPeriod"/>
            </a:pPr>
            <a:r>
              <a:rPr lang="ru-RU" dirty="0"/>
              <a:t>Посмотрим следующий слайд:</a:t>
            </a:r>
          </a:p>
          <a:p>
            <a:pPr marL="236875" indent="-236875">
              <a:buAutoNum type="arabicPeriod"/>
            </a:pPr>
            <a:r>
              <a:rPr lang="ru-RU" dirty="0"/>
              <a:t>Наше минимальное значение было 37 тр, максимальное 94 тр. Как вы уже догадались это не истинные пределы</a:t>
            </a:r>
          </a:p>
          <a:p>
            <a:pPr marL="236875" indent="-236875">
              <a:buAutoNum type="arabicPeriod"/>
            </a:pPr>
            <a:r>
              <a:rPr lang="ru-RU" dirty="0"/>
              <a:t>Реальные математические границы у этого примера 33 и 103 тр.</a:t>
            </a:r>
          </a:p>
          <a:p>
            <a:pPr marL="236875" indent="-236875">
              <a:buAutoNum type="arabicPeriod"/>
            </a:pPr>
            <a:r>
              <a:rPr lang="ru-RU" b="0" i="0" dirty="0">
                <a:effectLst/>
                <a:latin typeface="-apple-system"/>
              </a:rPr>
              <a:t>Простой вывод: </a:t>
            </a:r>
            <a:r>
              <a:rPr lang="ru-RU" b="1" i="0" dirty="0">
                <a:effectLst/>
                <a:latin typeface="-apple-system"/>
              </a:rPr>
              <a:t>можно честно готовить сталь 110Г13Л по ГОСТу и иметь стоимость шихты от ~33 до ~103 тыс. руб/т</a:t>
            </a:r>
            <a:r>
              <a:rPr lang="ru-RU" b="0" i="0" dirty="0">
                <a:effectLst/>
                <a:latin typeface="-apple-system"/>
              </a:rPr>
              <a:t>. Это разброс порядка </a:t>
            </a:r>
            <a:r>
              <a:rPr lang="ru-RU" b="1" i="0" dirty="0">
                <a:effectLst/>
                <a:latin typeface="-apple-system"/>
              </a:rPr>
              <a:t>70 тыс. руб/т</a:t>
            </a:r>
            <a:r>
              <a:rPr lang="ru-RU" b="0" i="0" dirty="0">
                <a:effectLst/>
                <a:latin typeface="-apple-system"/>
              </a:rPr>
              <a:t>, и он внутри допуска. </a:t>
            </a:r>
          </a:p>
          <a:p>
            <a:pPr marL="236875" indent="-236875">
              <a:buAutoNum type="arabicPeriod"/>
            </a:pPr>
            <a:r>
              <a:rPr lang="ru-RU" b="0" i="0" dirty="0">
                <a:effectLst/>
                <a:latin typeface="-apple-system"/>
              </a:rPr>
              <a:t>Теперь масштабируем:</a:t>
            </a:r>
          </a:p>
          <a:p>
            <a:pPr marL="236875" indent="-236875" defTabSz="947501">
              <a:buFontTx/>
              <a:buAutoNum type="arabicPeriod"/>
            </a:pPr>
            <a:r>
              <a:rPr lang="ru-RU" b="0" i="0" dirty="0">
                <a:effectLst/>
                <a:latin typeface="-apple-system"/>
              </a:rPr>
              <a:t>Возьмем среднее литейное производство с объёмом — </a:t>
            </a:r>
            <a:r>
              <a:rPr lang="ru-RU" b="1" i="0" dirty="0">
                <a:effectLst/>
                <a:latin typeface="-apple-system"/>
              </a:rPr>
              <a:t>5 000 тонн в год</a:t>
            </a:r>
            <a:r>
              <a:rPr lang="ru-RU" b="0" i="0" dirty="0">
                <a:effectLst/>
                <a:latin typeface="-apple-system"/>
              </a:rPr>
              <a:t>.</a:t>
            </a:r>
          </a:p>
          <a:p>
            <a:pPr marL="236875" indent="-236875" defTabSz="947501">
              <a:buFontTx/>
              <a:buAutoNum type="arabicPeriod"/>
            </a:pPr>
            <a:r>
              <a:rPr lang="ru-RU" b="0" i="0" dirty="0">
                <a:effectLst/>
                <a:latin typeface="-apple-system"/>
              </a:rPr>
              <a:t>Допустим вам повезло и технолог составил лучшую норму расхода из 100 рассмотренных. Тогда цена материалов 37,3 т.р., это на 11% выше минимума</a:t>
            </a:r>
          </a:p>
          <a:p>
            <a:pPr marL="236875" indent="-236875" defTabSz="947501">
              <a:buFontTx/>
              <a:buAutoNum type="arabicPeriod"/>
            </a:pPr>
            <a:r>
              <a:rPr lang="ru-RU" b="0" i="0" dirty="0">
                <a:effectLst/>
                <a:latin typeface="-apple-system"/>
              </a:rPr>
              <a:t>11% → </a:t>
            </a:r>
            <a:r>
              <a:rPr lang="en-US" b="0" i="0" dirty="0">
                <a:effectLst/>
                <a:latin typeface="-apple-system"/>
              </a:rPr>
              <a:t>&gt; </a:t>
            </a:r>
            <a:r>
              <a:rPr lang="ru-RU" b="1" i="0" dirty="0">
                <a:effectLst/>
                <a:latin typeface="-apple-system"/>
              </a:rPr>
              <a:t>4 т.р./т</a:t>
            </a:r>
            <a:r>
              <a:rPr lang="ru-RU" b="0" i="0" dirty="0">
                <a:effectLst/>
                <a:latin typeface="-apple-system"/>
              </a:rPr>
              <a:t> → </a:t>
            </a:r>
            <a:r>
              <a:rPr lang="ru-RU" b="1" i="0" dirty="0">
                <a:effectLst/>
                <a:latin typeface="-apple-system"/>
              </a:rPr>
              <a:t>21,5 млн руб/год</a:t>
            </a:r>
            <a:endParaRPr lang="ru-RU" b="0" i="0" dirty="0">
              <a:effectLst/>
              <a:latin typeface="-apple-system"/>
            </a:endParaRPr>
          </a:p>
          <a:p>
            <a:pPr>
              <a:spcAft>
                <a:spcPts val="622"/>
              </a:spcAft>
            </a:pPr>
            <a:r>
              <a:rPr lang="ru-RU" b="0" i="0" dirty="0">
                <a:effectLst/>
                <a:latin typeface="-apple-system"/>
              </a:rPr>
              <a:t>(Пауза.)</a:t>
            </a:r>
            <a:br>
              <a:rPr lang="ru-RU" b="0" i="0" dirty="0">
                <a:effectLst/>
                <a:latin typeface="-apple-system"/>
              </a:rPr>
            </a:br>
            <a:r>
              <a:rPr lang="ru-RU" b="0" i="0" dirty="0">
                <a:effectLst/>
                <a:latin typeface="-apple-system"/>
              </a:rPr>
              <a:t>Важно: это не “обещание всем”. Это масштаб: </a:t>
            </a:r>
            <a:r>
              <a:rPr lang="ru-RU" b="1" i="0" dirty="0">
                <a:effectLst/>
                <a:latin typeface="-apple-system"/>
              </a:rPr>
              <a:t>даже несколько процентов на шихте — это десятки миллионов на годовом объеме</a:t>
            </a:r>
            <a:r>
              <a:rPr lang="ru-RU" b="0" i="0" dirty="0">
                <a:effectLst/>
                <a:latin typeface="-apple-system"/>
              </a:rPr>
              <a:t>.</a:t>
            </a:r>
          </a:p>
          <a:p>
            <a:pPr marL="236875" indent="-236875">
              <a:buAutoNum type="arabicPeriod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2E8666-0168-478E-A6CF-72BDF412B0F7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403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ru-RU" b="0" i="0" dirty="0">
                <a:effectLst/>
                <a:latin typeface="-apple-system"/>
              </a:rPr>
              <a:t>Этот эффект не уникален для 110Г13Л. На других марках, особенно высоколегированных, разброс обычно ещё шире.</a:t>
            </a:r>
          </a:p>
          <a:p>
            <a:pPr marL="228600" indent="-228600">
              <a:buAutoNum type="arabicPeriod"/>
            </a:pPr>
            <a:r>
              <a:rPr lang="ru-RU" b="0" i="0" dirty="0">
                <a:effectLst/>
                <a:latin typeface="-apple-system"/>
              </a:rPr>
              <a:t>Почему? Очевидно – просто потому что больше дорогих элементов и больше вариантов заменяемости.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2E8666-0168-478E-A6CF-72BDF412B0F7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5337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6875" indent="-236875">
              <a:buFont typeface="+mj-lt"/>
              <a:buAutoNum type="arabicPeriod"/>
            </a:pPr>
            <a:r>
              <a:rPr lang="ru-RU" b="0" i="0" dirty="0">
                <a:effectLst/>
                <a:latin typeface="-apple-system"/>
              </a:rPr>
              <a:t>Эти возможности можно обнаружить почти везде, не взирая на размер предприятия; численность инженерных служб или возраст организации.</a:t>
            </a:r>
          </a:p>
          <a:p>
            <a:pPr marL="236875" indent="-236875">
              <a:buFont typeface="+mj-lt"/>
              <a:buAutoNum type="arabicPeriod"/>
            </a:pPr>
            <a:r>
              <a:rPr lang="ru-RU" b="0" i="0" dirty="0">
                <a:effectLst/>
                <a:latin typeface="-apple-system"/>
              </a:rPr>
              <a:t>Вот реальный пример крупного предприятия в Узбекистане. Предприятию 60 лет, я делал его операционный аудит, и 60 лет все работало, нормы работали. Но дело ведь в угле, под которым ты смотришь на задачу: </a:t>
            </a:r>
          </a:p>
          <a:p>
            <a:pPr marL="457200" lvl="1" indent="0">
              <a:buFont typeface="+mj-lt"/>
              <a:buNone/>
            </a:pPr>
            <a:r>
              <a:rPr lang="ru-RU" b="0" i="0" dirty="0">
                <a:effectLst/>
                <a:latin typeface="-apple-system"/>
              </a:rPr>
              <a:t>Если:</a:t>
            </a:r>
          </a:p>
          <a:p>
            <a:pPr marL="651407" lvl="1" indent="-177656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-apple-system"/>
              </a:rPr>
              <a:t>Задача = стабильность качества;</a:t>
            </a:r>
          </a:p>
          <a:p>
            <a:pPr marL="473751" lvl="1" indent="0">
              <a:buFont typeface="Arial" panose="020B0604020202020204" pitchFamily="34" charset="0"/>
              <a:buNone/>
            </a:pPr>
            <a:r>
              <a:rPr lang="ru-RU" b="0" i="0" dirty="0">
                <a:effectLst/>
                <a:latin typeface="-apple-system"/>
              </a:rPr>
              <a:t>Или:</a:t>
            </a:r>
          </a:p>
          <a:p>
            <a:pPr marL="651407" lvl="1" indent="-177656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-apple-system"/>
              </a:rPr>
              <a:t>Задача = стабильность качества +минимальные затраты (и готов подвергать сомнению догмы)</a:t>
            </a:r>
          </a:p>
          <a:p>
            <a:pPr marL="236875" indent="-236875">
              <a:buFont typeface="+mj-lt"/>
              <a:buAutoNum type="arabicPeriod"/>
            </a:pPr>
            <a:r>
              <a:rPr lang="ru-RU" b="0" i="0" dirty="0">
                <a:effectLst/>
                <a:latin typeface="-apple-system"/>
              </a:rPr>
              <a:t>Результат: только на 2-х сплавах размер эффекта 320 млн.год.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2E8666-0168-478E-A6CF-72BDF412B0F7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31549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предыдущих слайдах я говорил об оптимальной норме расхода.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оптимальная норма считается для фиксированных условий.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в цехе фиксированных условий не бывает: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 одна цена на ферросплавы — завтра другая.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 нужный материал есть — завтра его нет.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Сегодня лом приходит с одной химией — завтра с другой.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внутри производства то же самое: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печей разная фактическая ёмкость, разные угары,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каждой плавки 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своё болото,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своя масса,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свои результаты экспресс-анализа.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 есть каждая плавка — это уже немного другая задача. Поэтому просто оптимальной нормы недостаточно. Нужно быстро подстраивать решение под текущие условия.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этого необходимо объединить все в один контур, иначе</a:t>
            </a:r>
            <a:r>
              <a:rPr lang="ru-RU" sz="18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решение будут принимается не по целостной картине, а по ситуации, по опыту, по привычке.</a:t>
            </a:r>
            <a:r>
              <a:rPr lang="ru-RU" sz="18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Отсюда последствия:</a:t>
            </a:r>
            <a:endParaRPr lang="ru-RU" sz="18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перерасход дорогих ферросплавов,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лишние доводки,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увеличенное время плавки,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отклонения по химии.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 lvl="1" indent="-171450">
              <a:buFont typeface="Courier New" panose="02070309020205020404" pitchFamily="49" charset="0"/>
              <a:buChar char="o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2E8666-0168-478E-A6CF-72BDF412B0F7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1568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ru-RU" dirty="0"/>
              <a:t>Существует система способная решать обе задачи управления материалоемкостью: на уровне норм и внутри каждой плавки.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/>
              <a:t>Система называется </a:t>
            </a:r>
            <a:r>
              <a:rPr lang="en-US" dirty="0"/>
              <a:t>SIDUS</a:t>
            </a:r>
            <a:r>
              <a:rPr lang="ru-RU" dirty="0"/>
              <a:t> – система управления литейным производством.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/>
              <a:t>Она объединяет все ключевые функции в единый контур управления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/>
              <a:t>Способна учитывать большое кол-во фактов, мгновенно пересчитывать решения под текущие условия.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/>
              <a:t>Функционал не ограничивается оптимизацией материалоемкости. В продукт интегрированы функции диспетчеризации производства, нормализации данных, управление качеством, управления себестоимостью и многое другое.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/>
              <a:t>Я ее автор и разработчик. </a:t>
            </a:r>
            <a:r>
              <a:rPr lang="en-US" dirty="0"/>
              <a:t>SIDUS </a:t>
            </a:r>
            <a:r>
              <a:rPr lang="ru-RU" dirty="0"/>
              <a:t>создавался как прикладной инструмент именно для литейщиков, для того чтобы сделать литейное производство точнее, быстрее, стабильнее.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2E8666-0168-478E-A6CF-72BDF412B0F7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2212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6875" indent="-236875">
              <a:buFont typeface="+mj-lt"/>
              <a:buAutoNum type="arabicPeriod"/>
            </a:pPr>
            <a:r>
              <a:rPr lang="ru-RU" b="0" i="0" dirty="0">
                <a:effectLst/>
                <a:latin typeface="-apple-system"/>
              </a:rPr>
              <a:t>Покажу несколько экранов не для “красоты”, а чтобы снять скепсис: “это теория или реально работает”.</a:t>
            </a:r>
          </a:p>
          <a:p>
            <a:pPr marL="236875" indent="-236875">
              <a:buFont typeface="+mj-lt"/>
              <a:buAutoNum type="arabicPeriod"/>
            </a:pPr>
            <a:r>
              <a:rPr lang="ru-RU" b="0" i="0" dirty="0">
                <a:effectLst/>
                <a:latin typeface="-apple-system"/>
              </a:rPr>
              <a:t>Здесь видно, что это рабочая система: расчёт, факт, лаборатория, себестоимость и отчётность сведены в один контур.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2E8666-0168-478E-A6CF-72BDF412B0F7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009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effectLst/>
                <a:latin typeface="-apple-system"/>
              </a:rPr>
              <a:t>Коллеги, если вам интересен этот продукт, вы видите, что вы можете применить его на своем производстве или у ваших партнеров — после доклада можем обсудить предметно все вопросы.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2E8666-0168-478E-A6CF-72BDF412B0F7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5078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8E9165-0F42-48EC-8DFC-C19C6A3541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E10C34-DD40-47AF-8D34-4E937D6F28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63C0E3-6A1D-4A72-BB50-6E5FF7E91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F26F-3D58-4B7A-9B2B-866291E4C155}" type="datetime1">
              <a:rPr lang="ru-RU" smtClean="0"/>
              <a:t>16.03.2026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3A1A5A-85F2-4113-9266-A6E09703D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7B4F33-D85C-4DC6-8E61-6178C5CAC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3371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1FA86-9BF9-4A38-A7C4-FA90AABD9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08ABC2-E176-40FC-8BAD-42E31A7E8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08BB28-2968-4700-A042-D91EA34C6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E1F62-3F32-4B15-B875-4F039177F146}" type="datetime1">
              <a:rPr lang="ru-RU" smtClean="0"/>
              <a:t>16.03.2026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DAAFC5-048E-410F-90A6-D2AD91D68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08607B-4545-46D6-B5F1-6A8B5DF14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4964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A2E0AF-1538-4EF3-89EE-CB11DBB64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48BD6A-B9CF-4D5E-B011-24DFD5570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2D8569-21B1-4089-AF22-FD08426A6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00F47-EC05-42A8-8E4F-619AB83C00FE}" type="datetime1">
              <a:rPr lang="ru-RU" smtClean="0"/>
              <a:t>16.03.2026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7A03D9-C75D-4752-BC66-687B3B5A9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90062C-9BFD-4364-9439-4E93430E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6203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5193C8-F228-4799-A583-630D5885C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24030E-912A-4429-9BD2-BB5E71B8A5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DDF8A9-45EA-4469-8036-8A6923FA9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0D451C-F20C-48A0-AB4A-896A93D34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B5299-B4BA-45FD-855E-7D0A52D77AB2}" type="datetime1">
              <a:rPr lang="ru-RU" smtClean="0"/>
              <a:t>16.03.2026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57BAAB-3D47-4556-BE47-CB2C742D5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F5C61F-AF49-414A-87C1-E3C4F8A18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2767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6C0198-AA8C-42F3-B55D-224499BB7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2AED7E-338F-4DC6-A22B-FC0B40F7D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C7C4384-110A-4DA2-9A2D-F4EE73E8B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41FDE01-5B0A-424D-844D-F9DD8C9D4C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AFCCD80-E9E1-4F4C-A972-A1456A0DA9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4223B9E-5CD7-4829-8CD6-0199F751B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D591-0F71-44E1-B1A3-68661F7C2E6E}" type="datetime1">
              <a:rPr lang="ru-RU" smtClean="0"/>
              <a:t>16.03.2026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0EA0029-C8B0-45A0-95F4-C389EE2A1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F620DA7-81DD-4C47-B645-FBE4AEC72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588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1D52D5-C6B5-445E-B5FC-84139006F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D4DD5C8-F7CE-4D59-87AB-FBBC6E8AC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91701-CEDE-4A0D-8869-91B25877B2A2}" type="datetime1">
              <a:rPr lang="ru-RU" smtClean="0"/>
              <a:t>16.03.2026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B90E2AE-A7B9-4A39-8AE9-CF91B12CE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C1E65DC-AAB3-4264-8CDB-FEB996C03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8316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1E8A8228-58D8-46FF-8244-9FB035629855}"/>
              </a:ext>
            </a:extLst>
          </p:cNvPr>
          <p:cNvSpPr/>
          <p:nvPr userDrawn="1"/>
        </p:nvSpPr>
        <p:spPr>
          <a:xfrm>
            <a:off x="0" y="6327917"/>
            <a:ext cx="12192000" cy="530083"/>
          </a:xfrm>
          <a:prstGeom prst="rect">
            <a:avLst/>
          </a:prstGeom>
          <a:solidFill>
            <a:srgbClr val="263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>
              <a:latin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5C0081-A76C-4DCF-B335-065149C1B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198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61DBA7-56C6-413D-87AC-F97C75AB385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BEFD8A-B67D-4896-A213-91D1CE5DC7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9464" y="1028"/>
            <a:ext cx="1364343" cy="1308916"/>
          </a:xfrm>
          <a:prstGeom prst="rect">
            <a:avLst/>
          </a:prstGeo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2846F11B-720A-4EC1-9FBB-0D5E071000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2214" y="-168857"/>
            <a:ext cx="9417050" cy="1114425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9915"/>
              </a:lnSpc>
              <a:buNone/>
              <a:defRPr lang="ru-RU" sz="4000" kern="1200" dirty="0">
                <a:solidFill>
                  <a:schemeClr val="tx1"/>
                </a:solidFill>
                <a:latin typeface="Kaspersky Sans Display Exbold" panose="020B0003020000020004" pitchFamily="34" charset="-52"/>
                <a:ea typeface="Inter bold" panose="020B060402020202020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0" name="AutoShape 15">
            <a:extLst>
              <a:ext uri="{FF2B5EF4-FFF2-40B4-BE49-F238E27FC236}">
                <a16:creationId xmlns:a16="http://schemas.microsoft.com/office/drawing/2014/main" id="{989B0710-70CF-4C3E-A3A2-93666AA2EB9E}"/>
              </a:ext>
            </a:extLst>
          </p:cNvPr>
          <p:cNvSpPr/>
          <p:nvPr userDrawn="1"/>
        </p:nvSpPr>
        <p:spPr>
          <a:xfrm>
            <a:off x="750650" y="1104643"/>
            <a:ext cx="10800000" cy="0"/>
          </a:xfrm>
          <a:prstGeom prst="line">
            <a:avLst/>
          </a:prstGeom>
          <a:ln w="19050" cap="flat">
            <a:gradFill>
              <a:gsLst>
                <a:gs pos="0">
                  <a:srgbClr val="F2F2F2">
                    <a:alpha val="50000"/>
                  </a:srgbClr>
                </a:gs>
                <a:gs pos="25000">
                  <a:srgbClr val="002060"/>
                </a:gs>
                <a:gs pos="50000">
                  <a:schemeClr val="tx1">
                    <a:lumMod val="95000"/>
                    <a:lumOff val="5000"/>
                  </a:schemeClr>
                </a:gs>
                <a:gs pos="75000">
                  <a:srgbClr val="002060"/>
                </a:gs>
                <a:gs pos="100000">
                  <a:srgbClr val="FFFFFF">
                    <a:alpha val="5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5FFABE41-FAA9-49A3-A36E-8FB9DBC36E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2250" y="6419850"/>
            <a:ext cx="8331200" cy="3651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Комментарий</a:t>
            </a:r>
          </a:p>
        </p:txBody>
      </p:sp>
    </p:spTree>
    <p:extLst>
      <p:ext uri="{BB962C8B-B14F-4D97-AF65-F5344CB8AC3E}">
        <p14:creationId xmlns:p14="http://schemas.microsoft.com/office/powerpoint/2010/main" val="3829668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B225BF86-A169-4C6F-BDE6-5B3E72261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649" y="1114444"/>
            <a:ext cx="2471675" cy="52505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5C0081-A76C-4DCF-B335-065149C1B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198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61DBA7-56C6-413D-87AC-F97C75AB385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BEFD8A-B67D-4896-A213-91D1CE5DC7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9464" y="1028"/>
            <a:ext cx="1364343" cy="1308916"/>
          </a:xfrm>
          <a:prstGeom prst="rect">
            <a:avLst/>
          </a:prstGeo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2846F11B-720A-4EC1-9FBB-0D5E071000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2214" y="-168857"/>
            <a:ext cx="9417050" cy="1114425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9915"/>
              </a:lnSpc>
              <a:buNone/>
              <a:defRPr lang="ru-RU" sz="4000" kern="1200" dirty="0">
                <a:solidFill>
                  <a:schemeClr val="tx1"/>
                </a:solidFill>
                <a:latin typeface="Kaspersky Sans Display Exbold" panose="020B0003020000020004" pitchFamily="34" charset="-52"/>
                <a:ea typeface="Inter bold" panose="020B060402020202020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5FFABE41-FAA9-49A3-A36E-8FB9DBC36E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2250" y="6419850"/>
            <a:ext cx="8331200" cy="3651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Комментарий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1E8A8228-58D8-46FF-8244-9FB035629855}"/>
              </a:ext>
            </a:extLst>
          </p:cNvPr>
          <p:cNvSpPr/>
          <p:nvPr userDrawn="1"/>
        </p:nvSpPr>
        <p:spPr>
          <a:xfrm>
            <a:off x="0" y="6327917"/>
            <a:ext cx="12192000" cy="530083"/>
          </a:xfrm>
          <a:prstGeom prst="rect">
            <a:avLst/>
          </a:prstGeom>
          <a:solidFill>
            <a:srgbClr val="263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>
              <a:latin typeface="Arial" panose="020B0604020202020204" pitchFamily="34" charset="0"/>
            </a:endParaRPr>
          </a:p>
        </p:txBody>
      </p:sp>
      <p:sp>
        <p:nvSpPr>
          <p:cNvPr id="10" name="AutoShape 15">
            <a:extLst>
              <a:ext uri="{FF2B5EF4-FFF2-40B4-BE49-F238E27FC236}">
                <a16:creationId xmlns:a16="http://schemas.microsoft.com/office/drawing/2014/main" id="{989B0710-70CF-4C3E-A3A2-93666AA2EB9E}"/>
              </a:ext>
            </a:extLst>
          </p:cNvPr>
          <p:cNvSpPr/>
          <p:nvPr userDrawn="1"/>
        </p:nvSpPr>
        <p:spPr>
          <a:xfrm>
            <a:off x="750650" y="1104643"/>
            <a:ext cx="10800000" cy="0"/>
          </a:xfrm>
          <a:prstGeom prst="line">
            <a:avLst/>
          </a:prstGeom>
          <a:ln w="19050" cap="flat">
            <a:gradFill>
              <a:gsLst>
                <a:gs pos="0">
                  <a:srgbClr val="F2F2F2">
                    <a:alpha val="50000"/>
                  </a:srgbClr>
                </a:gs>
                <a:gs pos="25000">
                  <a:srgbClr val="002060"/>
                </a:gs>
                <a:gs pos="50000">
                  <a:schemeClr val="tx1">
                    <a:lumMod val="95000"/>
                    <a:lumOff val="5000"/>
                  </a:schemeClr>
                </a:gs>
                <a:gs pos="75000">
                  <a:srgbClr val="002060"/>
                </a:gs>
                <a:gs pos="100000">
                  <a:srgbClr val="FFFFFF">
                    <a:alpha val="5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0795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452D43-BAEA-4C45-9CAA-DE2270ED8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CF7A74-C26F-4650-88BF-A9E5EA4A8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FA540D-8CB0-408E-9C65-3FF2ED43F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2B6D0B-E2B1-4C13-9122-B48D22479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19A73-A352-40FB-881B-EB612BE2E76E}" type="datetime1">
              <a:rPr lang="ru-RU" smtClean="0"/>
              <a:t>16.03.2026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5AC05E-22E3-472D-A53E-C2D2EF256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D72528-632A-459D-9787-275D2194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2355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985B66-BF4A-4CB9-ADEA-DAE25F6F1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BAA6D29-186C-4893-BCA9-6A6BC113C0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948ED6-A739-4B17-89E5-A1C958A71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660A74-CB9A-4E63-90E3-2BD944D13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A8A52-49C1-4CC9-8EB4-496F047DF9B5}" type="datetime1">
              <a:rPr lang="ru-RU" smtClean="0"/>
              <a:t>16.03.2026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7DA027-CCFF-45B0-BBAF-1E8D95853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D64E7E-260D-45A8-B6B5-02EB1F7FB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7746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281CD1-57F0-44A7-827A-6D5DAA1CF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921521-028A-4A3F-8014-7FDDD105D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C8CB4E-A895-4DF3-A770-3D95CB4DE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228B-073A-4BF2-8AC7-6169F51ED46D}" type="datetime1">
              <a:rPr lang="ru-RU" smtClean="0"/>
              <a:t>16.03.2026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215B09-068F-4AF1-A672-E7C33BED7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3958E2-6E91-4D56-AF10-82951920B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9242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ED733C-9ACC-4CC9-9CF0-B2A9FC6744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1C27BD-1248-4C77-998F-84C0A06C40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33DE2C-9F98-46A6-9ABB-EADCB9864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BB6C5-9726-40AE-8D69-00D8DF7BDD3F}" type="datetime1">
              <a:rPr lang="ru-RU" smtClean="0"/>
              <a:t>16.03.2026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B1D92F-7757-448B-A99D-9268ECEB3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C7F8A5-CEC6-4807-B0D8-E7C0821C3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8064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09CDE4-A909-4D65-AA1D-C2CCF540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D39EEC-4B74-40C5-BBBB-20501A8A6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2372A3-9D72-403C-BAB6-179443D35C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9B9F9-6A9F-4E6B-B4DA-FE37900AFBED}" type="datetime1">
              <a:rPr lang="ru-RU" smtClean="0"/>
              <a:t>16.03.2026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A46ED7-A901-45FF-BE75-1A49221853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091F9F-A7C3-41B8-BDCB-7C384F7A4D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358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microsoft.com/office/2007/relationships/media" Target="../media/media2.mp4"/><Relationship Id="rId7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10.png"/><Relationship Id="rId5" Type="http://schemas.microsoft.com/office/2007/relationships/media" Target="../media/media3.mp4"/><Relationship Id="rId10" Type="http://schemas.openxmlformats.org/officeDocument/2006/relationships/image" Target="../media/image9.png"/><Relationship Id="rId4" Type="http://schemas.openxmlformats.org/officeDocument/2006/relationships/video" Target="../media/media2.mp4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sv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3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841F99E-5DA1-41C1-B3C9-99CD576DB2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" b="1580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EE82048-6059-4D55-BB08-A7C5FCCE3671}"/>
              </a:ext>
            </a:extLst>
          </p:cNvPr>
          <p:cNvSpPr/>
          <p:nvPr/>
        </p:nvSpPr>
        <p:spPr>
          <a:xfrm>
            <a:off x="-1" y="1"/>
            <a:ext cx="12192001" cy="6858000"/>
          </a:xfrm>
          <a:prstGeom prst="rect">
            <a:avLst/>
          </a:prstGeom>
          <a:solidFill>
            <a:schemeClr val="tx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864BD0-16A7-4046-BA6C-AE93C42E7BE2}"/>
              </a:ext>
            </a:extLst>
          </p:cNvPr>
          <p:cNvSpPr/>
          <p:nvPr/>
        </p:nvSpPr>
        <p:spPr>
          <a:xfrm>
            <a:off x="1" y="3121157"/>
            <a:ext cx="12192000" cy="3837326"/>
          </a:xfrm>
          <a:prstGeom prst="rect">
            <a:avLst/>
          </a:prstGeom>
          <a:gradFill>
            <a:gsLst>
              <a:gs pos="49000">
                <a:srgbClr val="000000"/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158AE3-8208-477F-A042-0BFF1ECEAA15}"/>
              </a:ext>
            </a:extLst>
          </p:cNvPr>
          <p:cNvSpPr txBox="1"/>
          <p:nvPr/>
        </p:nvSpPr>
        <p:spPr>
          <a:xfrm>
            <a:off x="1587140" y="5211414"/>
            <a:ext cx="89906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МАТЕРИАЛОЁМКОСТЬ ПЛАВКИ: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112315-D966-4995-A8FC-54A1C0B567DC}"/>
              </a:ext>
            </a:extLst>
          </p:cNvPr>
          <p:cNvSpPr txBox="1"/>
          <p:nvPr/>
        </p:nvSpPr>
        <p:spPr>
          <a:xfrm>
            <a:off x="1600668" y="5908303"/>
            <a:ext cx="89906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FF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ФАКТОРЫ</a:t>
            </a:r>
            <a:r>
              <a:rPr lang="ru-RU" sz="2800" dirty="0">
                <a:solidFill>
                  <a:srgbClr val="3AD0AE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</a:t>
            </a:r>
            <a:r>
              <a:rPr lang="ru-RU" sz="2800" dirty="0">
                <a:solidFill>
                  <a:srgbClr val="3AD0AE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ru-RU" sz="2800" dirty="0">
                <a:solidFill>
                  <a:srgbClr val="00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ВОЗМОЖНОСТИ</a:t>
            </a:r>
            <a:r>
              <a:rPr lang="ru-RU" sz="2800" dirty="0">
                <a:solidFill>
                  <a:srgbClr val="3AD0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</a:t>
            </a:r>
            <a:r>
              <a:rPr lang="ru-RU" sz="2800" dirty="0">
                <a:solidFill>
                  <a:srgbClr val="3AD0AE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ru-RU" sz="2800" dirty="0">
                <a:solidFill>
                  <a:srgbClr val="00FF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РЕЗУЛЬТАТ</a:t>
            </a:r>
            <a:endParaRPr lang="ru-RU" sz="2800" dirty="0">
              <a:solidFill>
                <a:srgbClr val="00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05E640F-67A9-475B-ABCC-834F951CBB60}"/>
              </a:ext>
            </a:extLst>
          </p:cNvPr>
          <p:cNvGrpSpPr/>
          <p:nvPr/>
        </p:nvGrpSpPr>
        <p:grpSpPr>
          <a:xfrm>
            <a:off x="4250381" y="1459433"/>
            <a:ext cx="3691236" cy="3599045"/>
            <a:chOff x="6111443" y="3489317"/>
            <a:chExt cx="1122175" cy="1094148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F1F2BE7E-E219-450F-BCD2-29C3DBB1D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9470" y="3489317"/>
              <a:ext cx="1094148" cy="109414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6DE475-A4DB-475E-8C1B-5F46B5289B6C}"/>
                </a:ext>
              </a:extLst>
            </p:cNvPr>
            <p:cNvSpPr txBox="1"/>
            <p:nvPr/>
          </p:nvSpPr>
          <p:spPr>
            <a:xfrm>
              <a:off x="6111443" y="3619288"/>
              <a:ext cx="747990" cy="252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  <a:effectLst/>
                  <a:latin typeface="Kaspersky Sans Display Exbold" panose="020B0003020000020004" pitchFamily="34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SIDUS</a:t>
              </a:r>
              <a:endParaRPr lang="ru-RU" sz="4800" dirty="0">
                <a:solidFill>
                  <a:schemeClr val="bg1"/>
                </a:solidFill>
                <a:latin typeface="Kaspersky Sans Display Exbold" panose="020B0003020000020004" pitchFamily="34" charset="-52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AE1BD52-73C4-4FF2-A528-F382273E83B8}"/>
              </a:ext>
            </a:extLst>
          </p:cNvPr>
          <p:cNvSpPr txBox="1"/>
          <p:nvPr/>
        </p:nvSpPr>
        <p:spPr>
          <a:xfrm>
            <a:off x="562687" y="350695"/>
            <a:ext cx="35830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КРАТКИЙ ОБЗОР РЕШЕНИЯ</a:t>
            </a:r>
            <a:endParaRPr lang="ru-RU" sz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29AC2E-9A92-45FD-9DB0-A187251A5D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015" y="256797"/>
            <a:ext cx="1802004" cy="60145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F6D7447-5A78-46AD-9B3E-50E076C64A1A}"/>
              </a:ext>
            </a:extLst>
          </p:cNvPr>
          <p:cNvSpPr txBox="1"/>
          <p:nvPr/>
        </p:nvSpPr>
        <p:spPr>
          <a:xfrm>
            <a:off x="6236121" y="1987197"/>
            <a:ext cx="3599046" cy="464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ЦИФРОВАЯ СИСТЕМА УПРАВЛЕНИЯ ЛИТЕЙНЫМ ПРОИЗВОДСТВОМ</a:t>
            </a:r>
          </a:p>
        </p:txBody>
      </p:sp>
    </p:spTree>
    <p:extLst>
      <p:ext uri="{BB962C8B-B14F-4D97-AF65-F5344CB8AC3E}">
        <p14:creationId xmlns:p14="http://schemas.microsoft.com/office/powerpoint/2010/main" val="454758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C6DAD94E-9242-462D-95DB-A84F84814174}"/>
              </a:ext>
            </a:extLst>
          </p:cNvPr>
          <p:cNvGrpSpPr/>
          <p:nvPr/>
        </p:nvGrpSpPr>
        <p:grpSpPr>
          <a:xfrm>
            <a:off x="736174" y="5145561"/>
            <a:ext cx="5501124" cy="939074"/>
            <a:chOff x="736174" y="1116936"/>
            <a:chExt cx="7056398" cy="939074"/>
          </a:xfrm>
        </p:grpSpPr>
        <p:sp>
          <p:nvSpPr>
            <p:cNvPr id="30" name="Прямоугольник: скругленные верхние углы 29">
              <a:extLst>
                <a:ext uri="{FF2B5EF4-FFF2-40B4-BE49-F238E27FC236}">
                  <a16:creationId xmlns:a16="http://schemas.microsoft.com/office/drawing/2014/main" id="{61B385E0-5EAA-4006-93C7-3F3A846E70DA}"/>
                </a:ext>
              </a:extLst>
            </p:cNvPr>
            <p:cNvSpPr/>
            <p:nvPr/>
          </p:nvSpPr>
          <p:spPr>
            <a:xfrm flipV="1">
              <a:off x="736174" y="1470068"/>
              <a:ext cx="7056398" cy="5859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63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98000">
                    <a:schemeClr val="tx1">
                      <a:lumMod val="50000"/>
                      <a:lumOff val="50000"/>
                    </a:schemeClr>
                  </a:gs>
                  <a:gs pos="2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Прямоугольник: скругленные верхние углы 30">
              <a:extLst>
                <a:ext uri="{FF2B5EF4-FFF2-40B4-BE49-F238E27FC236}">
                  <a16:creationId xmlns:a16="http://schemas.microsoft.com/office/drawing/2014/main" id="{83C1EDBE-44FF-4BB4-9401-674C2DB6C4A6}"/>
                </a:ext>
              </a:extLst>
            </p:cNvPr>
            <p:cNvSpPr/>
            <p:nvPr/>
          </p:nvSpPr>
          <p:spPr>
            <a:xfrm>
              <a:off x="736174" y="1116936"/>
              <a:ext cx="7056398" cy="36584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206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91" name="Группа 90">
            <a:extLst>
              <a:ext uri="{FF2B5EF4-FFF2-40B4-BE49-F238E27FC236}">
                <a16:creationId xmlns:a16="http://schemas.microsoft.com/office/drawing/2014/main" id="{ABA48968-F9D0-448A-A713-6747392C5989}"/>
              </a:ext>
            </a:extLst>
          </p:cNvPr>
          <p:cNvGrpSpPr/>
          <p:nvPr/>
        </p:nvGrpSpPr>
        <p:grpSpPr>
          <a:xfrm>
            <a:off x="736174" y="4045362"/>
            <a:ext cx="7056398" cy="810422"/>
            <a:chOff x="736174" y="1116936"/>
            <a:chExt cx="7056398" cy="810422"/>
          </a:xfrm>
        </p:grpSpPr>
        <p:sp>
          <p:nvSpPr>
            <p:cNvPr id="92" name="Прямоугольник: скругленные верхние углы 91">
              <a:extLst>
                <a:ext uri="{FF2B5EF4-FFF2-40B4-BE49-F238E27FC236}">
                  <a16:creationId xmlns:a16="http://schemas.microsoft.com/office/drawing/2014/main" id="{72222832-9BE3-411E-BC87-E9140043CA1E}"/>
                </a:ext>
              </a:extLst>
            </p:cNvPr>
            <p:cNvSpPr/>
            <p:nvPr/>
          </p:nvSpPr>
          <p:spPr>
            <a:xfrm flipV="1">
              <a:off x="736174" y="1470069"/>
              <a:ext cx="7056398" cy="45728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63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98000">
                    <a:schemeClr val="tx1">
                      <a:lumMod val="50000"/>
                      <a:lumOff val="50000"/>
                    </a:schemeClr>
                  </a:gs>
                  <a:gs pos="2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3" name="Прямоугольник: скругленные верхние углы 92">
              <a:extLst>
                <a:ext uri="{FF2B5EF4-FFF2-40B4-BE49-F238E27FC236}">
                  <a16:creationId xmlns:a16="http://schemas.microsoft.com/office/drawing/2014/main" id="{78146996-4FC0-4643-9154-8E35C0AEA6FF}"/>
                </a:ext>
              </a:extLst>
            </p:cNvPr>
            <p:cNvSpPr/>
            <p:nvPr/>
          </p:nvSpPr>
          <p:spPr>
            <a:xfrm>
              <a:off x="736174" y="1116936"/>
              <a:ext cx="7056398" cy="36584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206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735B962-DF26-4473-91D9-8D2B2FB3D6FD}"/>
              </a:ext>
            </a:extLst>
          </p:cNvPr>
          <p:cNvGrpSpPr/>
          <p:nvPr/>
        </p:nvGrpSpPr>
        <p:grpSpPr>
          <a:xfrm>
            <a:off x="743460" y="1347900"/>
            <a:ext cx="7056398" cy="810422"/>
            <a:chOff x="736174" y="1116936"/>
            <a:chExt cx="7056398" cy="810422"/>
          </a:xfrm>
        </p:grpSpPr>
        <p:sp>
          <p:nvSpPr>
            <p:cNvPr id="81" name="Прямоугольник: скругленные верхние углы 80">
              <a:extLst>
                <a:ext uri="{FF2B5EF4-FFF2-40B4-BE49-F238E27FC236}">
                  <a16:creationId xmlns:a16="http://schemas.microsoft.com/office/drawing/2014/main" id="{DD62BF54-F29F-4651-99E6-9B106245D9A7}"/>
                </a:ext>
              </a:extLst>
            </p:cNvPr>
            <p:cNvSpPr/>
            <p:nvPr/>
          </p:nvSpPr>
          <p:spPr>
            <a:xfrm flipV="1">
              <a:off x="736174" y="1470069"/>
              <a:ext cx="7056398" cy="45728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63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98000">
                    <a:schemeClr val="tx1">
                      <a:lumMod val="50000"/>
                      <a:lumOff val="50000"/>
                    </a:schemeClr>
                  </a:gs>
                  <a:gs pos="2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5" name="Прямоугольник: скругленные верхние углы 84">
              <a:extLst>
                <a:ext uri="{FF2B5EF4-FFF2-40B4-BE49-F238E27FC236}">
                  <a16:creationId xmlns:a16="http://schemas.microsoft.com/office/drawing/2014/main" id="{4432B095-F212-4D64-8111-2895D251428B}"/>
                </a:ext>
              </a:extLst>
            </p:cNvPr>
            <p:cNvSpPr/>
            <p:nvPr/>
          </p:nvSpPr>
          <p:spPr>
            <a:xfrm>
              <a:off x="736174" y="1116936"/>
              <a:ext cx="7056398" cy="36584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206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D1DAD72B-8CD3-4ECB-B9B2-563F26769811}"/>
              </a:ext>
            </a:extLst>
          </p:cNvPr>
          <p:cNvSpPr txBox="1"/>
          <p:nvPr/>
        </p:nvSpPr>
        <p:spPr>
          <a:xfrm>
            <a:off x="789910" y="1745738"/>
            <a:ext cx="72098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15+ лет практического опыта в производственном секторе</a:t>
            </a:r>
          </a:p>
        </p:txBody>
      </p:sp>
      <p:sp>
        <p:nvSpPr>
          <p:cNvPr id="19" name="Номер слайда 18">
            <a:extLst>
              <a:ext uri="{FF2B5EF4-FFF2-40B4-BE49-F238E27FC236}">
                <a16:creationId xmlns:a16="http://schemas.microsoft.com/office/drawing/2014/main" id="{2FA52802-D24C-46AC-B0F6-A97C9276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2</a:t>
            </a:fld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C619E1-EC01-4854-840D-A4AF8734EB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214" y="-164094"/>
            <a:ext cx="9417050" cy="1114425"/>
          </a:xfrm>
        </p:spPr>
        <p:txBody>
          <a:bodyPr/>
          <a:lstStyle/>
          <a:p>
            <a:r>
              <a:rPr lang="ru-RU" dirty="0"/>
              <a:t>ДОКЛАДЧИК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5278BF1-C239-46EF-8D6F-77EA075C745B}"/>
              </a:ext>
            </a:extLst>
          </p:cNvPr>
          <p:cNvGrpSpPr/>
          <p:nvPr/>
        </p:nvGrpSpPr>
        <p:grpSpPr>
          <a:xfrm>
            <a:off x="8315739" y="1345772"/>
            <a:ext cx="3238273" cy="4738863"/>
            <a:chOff x="8667182" y="1266261"/>
            <a:chExt cx="2886830" cy="4224564"/>
          </a:xfrm>
        </p:grpSpPr>
        <p:pic>
          <p:nvPicPr>
            <p:cNvPr id="65" name="Picture 2">
              <a:extLst>
                <a:ext uri="{FF2B5EF4-FFF2-40B4-BE49-F238E27FC236}">
                  <a16:creationId xmlns:a16="http://schemas.microsoft.com/office/drawing/2014/main" id="{A5A1FEE3-8DB3-45E4-A8FE-10E4350BA6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7182" y="1266261"/>
              <a:ext cx="2824163" cy="2824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A36DCB5B-5666-48A6-9FC7-6B85AEDF24BF}"/>
                </a:ext>
              </a:extLst>
            </p:cNvPr>
            <p:cNvSpPr/>
            <p:nvPr/>
          </p:nvSpPr>
          <p:spPr>
            <a:xfrm>
              <a:off x="8667182" y="4090424"/>
              <a:ext cx="2824163" cy="140040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4CD5C53-F3CC-4DE4-AC90-6D4578E1BF17}"/>
                </a:ext>
              </a:extLst>
            </p:cNvPr>
            <p:cNvSpPr txBox="1"/>
            <p:nvPr/>
          </p:nvSpPr>
          <p:spPr>
            <a:xfrm flipH="1">
              <a:off x="8729851" y="4226777"/>
              <a:ext cx="2824161" cy="274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ФИО</a:t>
              </a:r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Иванов Иван Юрьевич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2A5D0E0-D78E-49E9-BF67-5114476508E9}"/>
                </a:ext>
              </a:extLst>
            </p:cNvPr>
            <p:cNvSpPr txBox="1"/>
            <p:nvPr/>
          </p:nvSpPr>
          <p:spPr>
            <a:xfrm flipH="1">
              <a:off x="8729851" y="4593892"/>
              <a:ext cx="21771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E-mail</a:t>
              </a:r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ii@technolita.ru</a:t>
              </a: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3BAE9D5-666D-4F14-8401-4B77E2FD0C17}"/>
                </a:ext>
              </a:extLst>
            </p:cNvPr>
            <p:cNvSpPr txBox="1"/>
            <p:nvPr/>
          </p:nvSpPr>
          <p:spPr>
            <a:xfrm flipH="1">
              <a:off x="8729851" y="5021727"/>
              <a:ext cx="21771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Тел:</a:t>
              </a:r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+7(910)322-49-39</a:t>
              </a:r>
            </a:p>
          </p:txBody>
        </p:sp>
      </p:grpSp>
      <p:sp>
        <p:nvSpPr>
          <p:cNvPr id="78" name="Текст 2">
            <a:extLst>
              <a:ext uri="{FF2B5EF4-FFF2-40B4-BE49-F238E27FC236}">
                <a16:creationId xmlns:a16="http://schemas.microsoft.com/office/drawing/2014/main" id="{E3A5A579-FC7E-44BB-9FD2-3EC9464D6AA0}"/>
              </a:ext>
            </a:extLst>
          </p:cNvPr>
          <p:cNvSpPr txBox="1">
            <a:spLocks/>
          </p:cNvSpPr>
          <p:nvPr/>
        </p:nvSpPr>
        <p:spPr>
          <a:xfrm>
            <a:off x="975709" y="5584074"/>
            <a:ext cx="6877625" cy="430887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000" b="1" i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indent="-285750" fontAlgn="base">
              <a:lnSpc>
                <a:spcPct val="100000"/>
              </a:lnSpc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alt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БГТУ им. В. Г. Шухова - «Технология машиностроения»</a:t>
            </a:r>
          </a:p>
          <a:p>
            <a:pPr marL="285750" marR="0" indent="-285750" fontAlgn="base">
              <a:lnSpc>
                <a:spcPct val="100000"/>
              </a:lnSpc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altLang="ru-RU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НИУ ВШЭ – «MBA»</a:t>
            </a:r>
          </a:p>
        </p:txBody>
      </p:sp>
      <p:pic>
        <p:nvPicPr>
          <p:cNvPr id="1030" name="Picture 6" descr="Белгородский государственный технологический университет им. В.Г. Шухова  город Белгород - отзывы, описание, цена">
            <a:extLst>
              <a:ext uri="{FF2B5EF4-FFF2-40B4-BE49-F238E27FC236}">
                <a16:creationId xmlns:a16="http://schemas.microsoft.com/office/drawing/2014/main" id="{E0C89C1C-7492-4764-8891-16F62A5AD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714" y="5287293"/>
            <a:ext cx="495024" cy="67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80F2F19A-D296-41EC-BB5D-6C192630D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035" y="5287292"/>
            <a:ext cx="682667" cy="67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Текст 2">
            <a:extLst>
              <a:ext uri="{FF2B5EF4-FFF2-40B4-BE49-F238E27FC236}">
                <a16:creationId xmlns:a16="http://schemas.microsoft.com/office/drawing/2014/main" id="{BBFCEA76-830A-4EEC-92C3-A0B786749552}"/>
              </a:ext>
            </a:extLst>
          </p:cNvPr>
          <p:cNvSpPr txBox="1">
            <a:spLocks/>
          </p:cNvSpPr>
          <p:nvPr/>
        </p:nvSpPr>
        <p:spPr>
          <a:xfrm>
            <a:off x="980248" y="4506117"/>
            <a:ext cx="7135549" cy="215444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000" b="1" i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ru-RU" sz="1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Автор, создатель и разработчик продукта SIDUS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42E734A-7215-4898-A0DC-37362F4CCDE8}"/>
              </a:ext>
            </a:extLst>
          </p:cNvPr>
          <p:cNvSpPr txBox="1"/>
          <p:nvPr/>
        </p:nvSpPr>
        <p:spPr>
          <a:xfrm>
            <a:off x="840529" y="1339305"/>
            <a:ext cx="1578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Kaspersky Sans Display Medium" panose="020B0003020000020004" pitchFamily="34" charset="-52"/>
                <a:cs typeface="Arial" panose="020B0604020202020204" pitchFamily="34" charset="0"/>
              </a:rPr>
              <a:t>Опыт</a:t>
            </a:r>
          </a:p>
        </p:txBody>
      </p: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CB503CFD-2488-400D-BC20-65C81884F2C6}"/>
              </a:ext>
            </a:extLst>
          </p:cNvPr>
          <p:cNvGrpSpPr/>
          <p:nvPr/>
        </p:nvGrpSpPr>
        <p:grpSpPr>
          <a:xfrm>
            <a:off x="736174" y="2386661"/>
            <a:ext cx="7056398" cy="1409263"/>
            <a:chOff x="736174" y="1116936"/>
            <a:chExt cx="7056398" cy="1409263"/>
          </a:xfrm>
        </p:grpSpPr>
        <p:sp>
          <p:nvSpPr>
            <p:cNvPr id="88" name="Прямоугольник: скругленные верхние углы 87">
              <a:extLst>
                <a:ext uri="{FF2B5EF4-FFF2-40B4-BE49-F238E27FC236}">
                  <a16:creationId xmlns:a16="http://schemas.microsoft.com/office/drawing/2014/main" id="{AFD836E7-9F1A-44B1-B60A-B1268E0F37F3}"/>
                </a:ext>
              </a:extLst>
            </p:cNvPr>
            <p:cNvSpPr/>
            <p:nvPr/>
          </p:nvSpPr>
          <p:spPr>
            <a:xfrm flipV="1">
              <a:off x="736174" y="1470069"/>
              <a:ext cx="7056398" cy="1056130"/>
            </a:xfrm>
            <a:prstGeom prst="round2SameRect">
              <a:avLst>
                <a:gd name="adj1" fmla="val 28326"/>
                <a:gd name="adj2" fmla="val 0"/>
              </a:avLst>
            </a:prstGeom>
            <a:solidFill>
              <a:schemeClr val="bg1"/>
            </a:solidFill>
            <a:ln w="63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98000">
                    <a:schemeClr val="tx1">
                      <a:lumMod val="50000"/>
                      <a:lumOff val="50000"/>
                    </a:schemeClr>
                  </a:gs>
                  <a:gs pos="2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0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9" name="Прямоугольник: скругленные верхние углы 88">
              <a:extLst>
                <a:ext uri="{FF2B5EF4-FFF2-40B4-BE49-F238E27FC236}">
                  <a16:creationId xmlns:a16="http://schemas.microsoft.com/office/drawing/2014/main" id="{176A8465-23DF-4E83-A570-5DCD55A6C667}"/>
                </a:ext>
              </a:extLst>
            </p:cNvPr>
            <p:cNvSpPr/>
            <p:nvPr/>
          </p:nvSpPr>
          <p:spPr>
            <a:xfrm>
              <a:off x="736174" y="1116936"/>
              <a:ext cx="7056398" cy="36584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206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74" name="Текст 2">
            <a:extLst>
              <a:ext uri="{FF2B5EF4-FFF2-40B4-BE49-F238E27FC236}">
                <a16:creationId xmlns:a16="http://schemas.microsoft.com/office/drawing/2014/main" id="{B7D7049D-4C5E-45F3-8E1B-63CE4C267D6F}"/>
              </a:ext>
            </a:extLst>
          </p:cNvPr>
          <p:cNvSpPr txBox="1">
            <a:spLocks/>
          </p:cNvSpPr>
          <p:nvPr/>
        </p:nvSpPr>
        <p:spPr>
          <a:xfrm>
            <a:off x="980248" y="2834743"/>
            <a:ext cx="7135549" cy="861774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defRPr sz="2000" b="1" i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ru-RU" sz="1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Цифровизация производства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ru-RU" sz="1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Оптимизация бизнес-процессов и себестоимости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ru-RU" sz="1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Финансово-экономический анализ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ru-RU" sz="1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и внедрение прикладного ПО для производства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10312E6-450C-4CC6-8E8C-588CE1ABA7BA}"/>
              </a:ext>
            </a:extLst>
          </p:cNvPr>
          <p:cNvSpPr txBox="1"/>
          <p:nvPr/>
        </p:nvSpPr>
        <p:spPr>
          <a:xfrm>
            <a:off x="840529" y="2383173"/>
            <a:ext cx="1957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Kaspersky Sans Display Medium" panose="020B0003020000020004" pitchFamily="34" charset="-52"/>
                <a:cs typeface="Arial" panose="020B0604020202020204" pitchFamily="34" charset="0"/>
              </a:rPr>
              <a:t>Компетенции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8AAE9AA-341E-4776-A906-BACC04917E4A}"/>
              </a:ext>
            </a:extLst>
          </p:cNvPr>
          <p:cNvSpPr txBox="1"/>
          <p:nvPr/>
        </p:nvSpPr>
        <p:spPr>
          <a:xfrm>
            <a:off x="840529" y="4045362"/>
            <a:ext cx="2483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Kaspersky Sans Display Medium" panose="020B0003020000020004" pitchFamily="34" charset="-52"/>
                <a:cs typeface="Arial" panose="020B0604020202020204" pitchFamily="34" charset="0"/>
              </a:rPr>
              <a:t>Роль в продукте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111BC8-F100-4F3C-B04C-34DBF92020D9}"/>
              </a:ext>
            </a:extLst>
          </p:cNvPr>
          <p:cNvSpPr txBox="1"/>
          <p:nvPr/>
        </p:nvSpPr>
        <p:spPr>
          <a:xfrm>
            <a:off x="840529" y="5135761"/>
            <a:ext cx="2483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Kaspersky Sans Display Medium" panose="020B0003020000020004" pitchFamily="34" charset="-52"/>
                <a:cs typeface="Arial" panose="020B0604020202020204" pitchFamily="34" charset="0"/>
              </a:rPr>
              <a:t>Образование</a:t>
            </a:r>
          </a:p>
        </p:txBody>
      </p:sp>
    </p:spTree>
    <p:extLst>
      <p:ext uri="{BB962C8B-B14F-4D97-AF65-F5344CB8AC3E}">
        <p14:creationId xmlns:p14="http://schemas.microsoft.com/office/powerpoint/2010/main" val="1507540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10G13L _animation_100_5sec_3fp_1">
            <a:hlinkClick r:id="" action="ppaction://media"/>
            <a:extLst>
              <a:ext uri="{FF2B5EF4-FFF2-40B4-BE49-F238E27FC236}">
                <a16:creationId xmlns:a16="http://schemas.microsoft.com/office/drawing/2014/main" id="{4E3D60B5-251A-4839-A59B-4A362C5A21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9"/>
          <a:srcRect l="15164" t="9165" r="18030"/>
          <a:stretch/>
        </p:blipFill>
        <p:spPr>
          <a:xfrm>
            <a:off x="662214" y="1527564"/>
            <a:ext cx="5738586" cy="4388991"/>
          </a:xfrm>
          <a:prstGeom prst="rect">
            <a:avLst/>
          </a:prstGeom>
        </p:spPr>
      </p:pic>
      <p:sp>
        <p:nvSpPr>
          <p:cNvPr id="19" name="Номер слайда 18">
            <a:extLst>
              <a:ext uri="{FF2B5EF4-FFF2-40B4-BE49-F238E27FC236}">
                <a16:creationId xmlns:a16="http://schemas.microsoft.com/office/drawing/2014/main" id="{2FA52802-D24C-46AC-B0F6-A97C9276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3</a:t>
            </a:fld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C619E1-EC01-4854-840D-A4AF8734EB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214" y="-164094"/>
            <a:ext cx="9417050" cy="1114425"/>
          </a:xfrm>
        </p:spPr>
        <p:txBody>
          <a:bodyPr/>
          <a:lstStyle/>
          <a:p>
            <a:r>
              <a:rPr lang="ru-RU" dirty="0"/>
              <a:t>ПРОСТРАНСТВО РЕШЕНИЙ</a:t>
            </a:r>
          </a:p>
        </p:txBody>
      </p:sp>
      <p:pic>
        <p:nvPicPr>
          <p:cNvPr id="25" name="chem_bars_110G13L">
            <a:hlinkClick r:id="" action="ppaction://media"/>
            <a:extLst>
              <a:ext uri="{FF2B5EF4-FFF2-40B4-BE49-F238E27FC236}">
                <a16:creationId xmlns:a16="http://schemas.microsoft.com/office/drawing/2014/main" id="{998F28AE-92A0-40E5-9B30-335C2F85DAC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0"/>
          <a:srcRect l="5614" t="3012" r="1410" b="16562"/>
          <a:stretch/>
        </p:blipFill>
        <p:spPr>
          <a:xfrm>
            <a:off x="6560885" y="1286525"/>
            <a:ext cx="4956427" cy="2411604"/>
          </a:xfrm>
          <a:prstGeom prst="rect">
            <a:avLst/>
          </a:prstGeom>
        </p:spPr>
      </p:pic>
      <p:pic>
        <p:nvPicPr>
          <p:cNvPr id="26" name="110G13L_price_curve_1">
            <a:hlinkClick r:id="" action="ppaction://media"/>
            <a:extLst>
              <a:ext uri="{FF2B5EF4-FFF2-40B4-BE49-F238E27FC236}">
                <a16:creationId xmlns:a16="http://schemas.microsoft.com/office/drawing/2014/main" id="{61572283-1E7A-4C11-8482-EC33598F715B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1"/>
          <a:srcRect t="11270" b="7449"/>
          <a:stretch/>
        </p:blipFill>
        <p:spPr>
          <a:xfrm>
            <a:off x="6508750" y="3795527"/>
            <a:ext cx="5008562" cy="2259475"/>
          </a:xfrm>
          <a:prstGeom prst="rect">
            <a:avLst/>
          </a:prstGeom>
        </p:spPr>
      </p:pic>
      <p:sp>
        <p:nvSpPr>
          <p:cNvPr id="27" name="TextBox 19">
            <a:extLst>
              <a:ext uri="{FF2B5EF4-FFF2-40B4-BE49-F238E27FC236}">
                <a16:creationId xmlns:a16="http://schemas.microsoft.com/office/drawing/2014/main" id="{B7F72FA2-81A1-4D71-9B8C-1E81CD980CA7}"/>
              </a:ext>
            </a:extLst>
          </p:cNvPr>
          <p:cNvSpPr txBox="1"/>
          <p:nvPr/>
        </p:nvSpPr>
        <p:spPr>
          <a:xfrm>
            <a:off x="7874000" y="1286525"/>
            <a:ext cx="3567112" cy="2516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Сталь 110Г13Л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ГОСТ 977-88</a:t>
            </a:r>
            <a:endParaRPr lang="ru-RU" sz="1600" dirty="0">
              <a:solidFill>
                <a:schemeClr val="accent1">
                  <a:lumMod val="75000"/>
                </a:schemeClr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62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366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3667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36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  <p:bldLst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36286DC2-D8B3-4822-B1D3-5020A010601C}"/>
              </a:ext>
            </a:extLst>
          </p:cNvPr>
          <p:cNvGrpSpPr/>
          <p:nvPr/>
        </p:nvGrpSpPr>
        <p:grpSpPr>
          <a:xfrm>
            <a:off x="795108" y="1875332"/>
            <a:ext cx="4391157" cy="2291471"/>
            <a:chOff x="795106" y="1875332"/>
            <a:chExt cx="4391157" cy="2291471"/>
          </a:xfrm>
        </p:grpSpPr>
        <p:sp>
          <p:nvSpPr>
            <p:cNvPr id="70" name="Прямоугольник: скругленные верхние углы 69">
              <a:extLst>
                <a:ext uri="{FF2B5EF4-FFF2-40B4-BE49-F238E27FC236}">
                  <a16:creationId xmlns:a16="http://schemas.microsoft.com/office/drawing/2014/main" id="{E90CCFA9-654A-4CFC-8CB2-247A14B7F73E}"/>
                </a:ext>
              </a:extLst>
            </p:cNvPr>
            <p:cNvSpPr/>
            <p:nvPr/>
          </p:nvSpPr>
          <p:spPr>
            <a:xfrm>
              <a:off x="795106" y="1875332"/>
              <a:ext cx="4384391" cy="1075071"/>
            </a:xfrm>
            <a:prstGeom prst="round2SameRect">
              <a:avLst>
                <a:gd name="adj1" fmla="val 18467"/>
                <a:gd name="adj2" fmla="val 0"/>
              </a:avLst>
            </a:prstGeom>
            <a:gradFill flip="none" rotWithShape="1">
              <a:gsLst>
                <a:gs pos="49000">
                  <a:schemeClr val="bg1"/>
                </a:gs>
                <a:gs pos="0">
                  <a:schemeClr val="bg1"/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  <a:lin ang="5400000" scaled="1"/>
              <a:tileRect/>
            </a:gra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5" name="Прямоугольник: скругленные верхние углы 74">
              <a:extLst>
                <a:ext uri="{FF2B5EF4-FFF2-40B4-BE49-F238E27FC236}">
                  <a16:creationId xmlns:a16="http://schemas.microsoft.com/office/drawing/2014/main" id="{A48C7A7D-3B91-4AA1-A0EF-859800EE069B}"/>
                </a:ext>
              </a:extLst>
            </p:cNvPr>
            <p:cNvSpPr/>
            <p:nvPr/>
          </p:nvSpPr>
          <p:spPr>
            <a:xfrm flipV="1">
              <a:off x="795106" y="2947341"/>
              <a:ext cx="4384391" cy="1219462"/>
            </a:xfrm>
            <a:prstGeom prst="round2SameRect">
              <a:avLst>
                <a:gd name="adj1" fmla="val 17857"/>
                <a:gd name="adj2" fmla="val 0"/>
              </a:avLst>
            </a:prstGeom>
            <a:gradFill flip="none" rotWithShape="1">
              <a:gsLst>
                <a:gs pos="4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9" name="Прямоугольник: скругленные верхние углы 108">
              <a:extLst>
                <a:ext uri="{FF2B5EF4-FFF2-40B4-BE49-F238E27FC236}">
                  <a16:creationId xmlns:a16="http://schemas.microsoft.com/office/drawing/2014/main" id="{6648D8B5-2942-4F57-B792-233C92F86959}"/>
                </a:ext>
              </a:extLst>
            </p:cNvPr>
            <p:cNvSpPr/>
            <p:nvPr/>
          </p:nvSpPr>
          <p:spPr>
            <a:xfrm>
              <a:off x="795107" y="1876679"/>
              <a:ext cx="4391156" cy="544189"/>
            </a:xfrm>
            <a:prstGeom prst="round2SameRect">
              <a:avLst>
                <a:gd name="adj1" fmla="val 34170"/>
                <a:gd name="adj2" fmla="val 0"/>
              </a:avLst>
            </a:prstGeom>
            <a:solidFill>
              <a:srgbClr val="206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52FD8867-2D36-48EA-AE82-C051C5E83D6B}"/>
              </a:ext>
            </a:extLst>
          </p:cNvPr>
          <p:cNvSpPr/>
          <p:nvPr/>
        </p:nvSpPr>
        <p:spPr>
          <a:xfrm rot="16200000">
            <a:off x="3990739" y="2292238"/>
            <a:ext cx="69242" cy="919176"/>
          </a:xfrm>
          <a:prstGeom prst="rect">
            <a:avLst/>
          </a:prstGeom>
          <a:solidFill>
            <a:srgbClr val="75D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: скругленные углы 95">
            <a:extLst>
              <a:ext uri="{FF2B5EF4-FFF2-40B4-BE49-F238E27FC236}">
                <a16:creationId xmlns:a16="http://schemas.microsoft.com/office/drawing/2014/main" id="{FDDC2052-D1F7-4FB1-B3BE-9EED7C649783}"/>
              </a:ext>
            </a:extLst>
          </p:cNvPr>
          <p:cNvSpPr/>
          <p:nvPr/>
        </p:nvSpPr>
        <p:spPr>
          <a:xfrm rot="5400000">
            <a:off x="3418798" y="2700748"/>
            <a:ext cx="227017" cy="95787"/>
          </a:xfrm>
          <a:prstGeom prst="roundRect">
            <a:avLst>
              <a:gd name="adj" fmla="val 50000"/>
            </a:avLst>
          </a:prstGeom>
          <a:solidFill>
            <a:srgbClr val="75D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1A7874B-12B6-4BA5-9A83-1A3923F9D3CA}"/>
              </a:ext>
            </a:extLst>
          </p:cNvPr>
          <p:cNvSpPr/>
          <p:nvPr/>
        </p:nvSpPr>
        <p:spPr>
          <a:xfrm>
            <a:off x="5866397" y="1978194"/>
            <a:ext cx="5063327" cy="1187450"/>
          </a:xfrm>
          <a:prstGeom prst="rect">
            <a:avLst/>
          </a:prstGeom>
          <a:pattFill prst="wdUpDiag">
            <a:fgClr>
              <a:schemeClr val="bg1"/>
            </a:fgClr>
            <a:bgClr>
              <a:schemeClr val="accent1">
                <a:lumMod val="60000"/>
                <a:lumOff val="4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510436E4-F238-4F8A-A22C-C6C5D996D8DD}"/>
              </a:ext>
            </a:extLst>
          </p:cNvPr>
          <p:cNvSpPr/>
          <p:nvPr/>
        </p:nvSpPr>
        <p:spPr>
          <a:xfrm>
            <a:off x="3716139" y="4630142"/>
            <a:ext cx="7213585" cy="11874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BFC25963-1412-4246-B8EE-4377A28DDB82}"/>
              </a:ext>
            </a:extLst>
          </p:cNvPr>
          <p:cNvSpPr/>
          <p:nvPr/>
        </p:nvSpPr>
        <p:spPr>
          <a:xfrm>
            <a:off x="5867587" y="1977003"/>
            <a:ext cx="5060946" cy="1187450"/>
          </a:xfrm>
          <a:prstGeom prst="rect">
            <a:avLst/>
          </a:prstGeom>
          <a:pattFill prst="wdUpDiag">
            <a:fgClr>
              <a:schemeClr val="bg1"/>
            </a:fgClr>
            <a:bgClr>
              <a:schemeClr val="accent1">
                <a:lumMod val="60000"/>
                <a:lumOff val="4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87EE914-FED6-4E26-801F-660AA4EF1415}"/>
              </a:ext>
            </a:extLst>
          </p:cNvPr>
          <p:cNvSpPr txBox="1"/>
          <p:nvPr/>
        </p:nvSpPr>
        <p:spPr>
          <a:xfrm>
            <a:off x="6114841" y="3340988"/>
            <a:ext cx="763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endParaRPr lang="ru-RU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17116233-69DD-40A0-80B5-C53B627CCB7D}"/>
              </a:ext>
            </a:extLst>
          </p:cNvPr>
          <p:cNvGrpSpPr/>
          <p:nvPr/>
        </p:nvGrpSpPr>
        <p:grpSpPr>
          <a:xfrm>
            <a:off x="9282878" y="1805343"/>
            <a:ext cx="180000" cy="1545250"/>
            <a:chOff x="5011250" y="1701188"/>
            <a:chExt cx="180000" cy="1545250"/>
          </a:xfrm>
        </p:grpSpPr>
        <p:cxnSp>
          <p:nvCxnSpPr>
            <p:cNvPr id="53" name="Прямая соединительная линия 52">
              <a:extLst>
                <a:ext uri="{FF2B5EF4-FFF2-40B4-BE49-F238E27FC236}">
                  <a16:creationId xmlns:a16="http://schemas.microsoft.com/office/drawing/2014/main" id="{B9D9DE54-4E2F-434A-9849-EB1F583978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02350" y="1849438"/>
              <a:ext cx="0" cy="1260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54" name="Равнобедренный треугольник 53">
              <a:extLst>
                <a:ext uri="{FF2B5EF4-FFF2-40B4-BE49-F238E27FC236}">
                  <a16:creationId xmlns:a16="http://schemas.microsoft.com/office/drawing/2014/main" id="{81370161-C47A-49CC-A97A-7D55B4A0E6B2}"/>
                </a:ext>
              </a:extLst>
            </p:cNvPr>
            <p:cNvSpPr/>
            <p:nvPr/>
          </p:nvSpPr>
          <p:spPr>
            <a:xfrm>
              <a:off x="5011250" y="3066438"/>
              <a:ext cx="180000" cy="18000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Равнобедренный треугольник 54">
              <a:extLst>
                <a:ext uri="{FF2B5EF4-FFF2-40B4-BE49-F238E27FC236}">
                  <a16:creationId xmlns:a16="http://schemas.microsoft.com/office/drawing/2014/main" id="{D2D17C93-23F5-496F-BF7F-C4F171A3722C}"/>
                </a:ext>
              </a:extLst>
            </p:cNvPr>
            <p:cNvSpPr/>
            <p:nvPr/>
          </p:nvSpPr>
          <p:spPr>
            <a:xfrm flipV="1">
              <a:off x="5011250" y="1701188"/>
              <a:ext cx="180000" cy="18000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422DF93B-2675-4036-B854-8679AB1B50F1}"/>
              </a:ext>
            </a:extLst>
          </p:cNvPr>
          <p:cNvSpPr txBox="1"/>
          <p:nvPr/>
        </p:nvSpPr>
        <p:spPr>
          <a:xfrm>
            <a:off x="9372878" y="3345195"/>
            <a:ext cx="763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6F5CBDB5-C562-43C2-95CA-97BFD512268B}"/>
              </a:ext>
            </a:extLst>
          </p:cNvPr>
          <p:cNvGrpSpPr/>
          <p:nvPr/>
        </p:nvGrpSpPr>
        <p:grpSpPr>
          <a:xfrm>
            <a:off x="6607010" y="1799945"/>
            <a:ext cx="180000" cy="1545250"/>
            <a:chOff x="4830150" y="1701188"/>
            <a:chExt cx="180000" cy="1545250"/>
          </a:xfrm>
        </p:grpSpPr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id="{38A05F36-3955-4DE8-9651-6D0BD92930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21250" y="1849438"/>
              <a:ext cx="0" cy="126000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49" name="Равнобедренный треугольник 48">
              <a:extLst>
                <a:ext uri="{FF2B5EF4-FFF2-40B4-BE49-F238E27FC236}">
                  <a16:creationId xmlns:a16="http://schemas.microsoft.com/office/drawing/2014/main" id="{93637D10-F018-4D9D-BEB0-C7D20FBE18B8}"/>
                </a:ext>
              </a:extLst>
            </p:cNvPr>
            <p:cNvSpPr/>
            <p:nvPr/>
          </p:nvSpPr>
          <p:spPr>
            <a:xfrm>
              <a:off x="4830150" y="3066438"/>
              <a:ext cx="180000" cy="18000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0" name="Равнобедренный треугольник 49">
              <a:extLst>
                <a:ext uri="{FF2B5EF4-FFF2-40B4-BE49-F238E27FC236}">
                  <a16:creationId xmlns:a16="http://schemas.microsoft.com/office/drawing/2014/main" id="{44D09B0C-6D59-4583-8C01-C5DCD5A3DF53}"/>
                </a:ext>
              </a:extLst>
            </p:cNvPr>
            <p:cNvSpPr/>
            <p:nvPr/>
          </p:nvSpPr>
          <p:spPr>
            <a:xfrm flipV="1">
              <a:off x="4830150" y="1701188"/>
              <a:ext cx="180000" cy="18000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4521E1F8-CF59-4CB0-BA47-0C7457883B8D}"/>
              </a:ext>
            </a:extLst>
          </p:cNvPr>
          <p:cNvGrpSpPr/>
          <p:nvPr/>
        </p:nvGrpSpPr>
        <p:grpSpPr>
          <a:xfrm>
            <a:off x="5868778" y="3338527"/>
            <a:ext cx="5060946" cy="763326"/>
            <a:chOff x="4438650" y="3342322"/>
            <a:chExt cx="5060946" cy="763326"/>
          </a:xfrm>
        </p:grpSpPr>
        <p:cxnSp>
          <p:nvCxnSpPr>
            <p:cNvPr id="64" name="Прямая соединительная линия 63">
              <a:extLst>
                <a:ext uri="{FF2B5EF4-FFF2-40B4-BE49-F238E27FC236}">
                  <a16:creationId xmlns:a16="http://schemas.microsoft.com/office/drawing/2014/main" id="{53C404CE-4D12-4344-BB1C-7C6DD1FACC8B}"/>
                </a:ext>
              </a:extLst>
            </p:cNvPr>
            <p:cNvCxnSpPr>
              <a:cxnSpLocks/>
            </p:cNvCxnSpPr>
            <p:nvPr/>
          </p:nvCxnSpPr>
          <p:spPr>
            <a:xfrm>
              <a:off x="4438650" y="3342322"/>
              <a:ext cx="0" cy="75600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>
              <a:extLst>
                <a:ext uri="{FF2B5EF4-FFF2-40B4-BE49-F238E27FC236}">
                  <a16:creationId xmlns:a16="http://schemas.microsoft.com/office/drawing/2014/main" id="{2512EAB6-D151-45BA-B291-9A12F9EA5BC9}"/>
                </a:ext>
              </a:extLst>
            </p:cNvPr>
            <p:cNvCxnSpPr>
              <a:cxnSpLocks/>
            </p:cNvCxnSpPr>
            <p:nvPr/>
          </p:nvCxnSpPr>
          <p:spPr>
            <a:xfrm>
              <a:off x="9499596" y="3349648"/>
              <a:ext cx="0" cy="75600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>
              <a:extLst>
                <a:ext uri="{FF2B5EF4-FFF2-40B4-BE49-F238E27FC236}">
                  <a16:creationId xmlns:a16="http://schemas.microsoft.com/office/drawing/2014/main" id="{E2D1BF7D-FF0E-4D23-A258-0D6E47CBBE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8650" y="3975100"/>
              <a:ext cx="5060946" cy="0"/>
            </a:xfrm>
            <a:prstGeom prst="line">
              <a:avLst/>
            </a:prstGeom>
            <a:ln w="9525">
              <a:headEnd type="stealth" w="lg" len="lg"/>
              <a:tailEnd type="stealth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A66091D-229E-47AF-BF90-19C19A9364F2}"/>
                </a:ext>
              </a:extLst>
            </p:cNvPr>
            <p:cNvSpPr txBox="1"/>
            <p:nvPr/>
          </p:nvSpPr>
          <p:spPr>
            <a:xfrm>
              <a:off x="6635060" y="3661179"/>
              <a:ext cx="103980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70 т.р.</a:t>
              </a:r>
              <a:endParaRPr lang="ru-RU" sz="1400" b="1" dirty="0"/>
            </a:p>
          </p:txBody>
        </p:sp>
      </p:grpSp>
      <p:sp>
        <p:nvSpPr>
          <p:cNvPr id="57" name="Блок-схема: процесс 56">
            <a:extLst>
              <a:ext uri="{FF2B5EF4-FFF2-40B4-BE49-F238E27FC236}">
                <a16:creationId xmlns:a16="http://schemas.microsoft.com/office/drawing/2014/main" id="{635B49D0-16A5-43F5-A6DB-F832A1EF3751}"/>
              </a:ext>
            </a:extLst>
          </p:cNvPr>
          <p:cNvSpPr/>
          <p:nvPr/>
        </p:nvSpPr>
        <p:spPr>
          <a:xfrm>
            <a:off x="6114841" y="1706978"/>
            <a:ext cx="4068761" cy="2058587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771C774-D9CB-40F3-B569-80F9F5E9BFB2}"/>
              </a:ext>
            </a:extLst>
          </p:cNvPr>
          <p:cNvSpPr txBox="1"/>
          <p:nvPr/>
        </p:nvSpPr>
        <p:spPr>
          <a:xfrm>
            <a:off x="7767123" y="1390707"/>
            <a:ext cx="10398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,3 т.р.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D521984-EE58-40B9-B957-29B338304249}"/>
              </a:ext>
            </a:extLst>
          </p:cNvPr>
          <p:cNvSpPr txBox="1"/>
          <p:nvPr/>
        </p:nvSpPr>
        <p:spPr>
          <a:xfrm>
            <a:off x="8035716" y="1390706"/>
            <a:ext cx="9652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92,5 т.р.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59A9E371-8E7E-4666-AA5D-D0809AEA85BF}"/>
              </a:ext>
            </a:extLst>
          </p:cNvPr>
          <p:cNvSpPr/>
          <p:nvPr/>
        </p:nvSpPr>
        <p:spPr>
          <a:xfrm>
            <a:off x="6894938" y="1390706"/>
            <a:ext cx="2240280" cy="316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Номер слайда 18">
            <a:extLst>
              <a:ext uri="{FF2B5EF4-FFF2-40B4-BE49-F238E27FC236}">
                <a16:creationId xmlns:a16="http://schemas.microsoft.com/office/drawing/2014/main" id="{2FA52802-D24C-46AC-B0F6-A97C9276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4</a:t>
            </a:fld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C619E1-EC01-4854-840D-A4AF8734EB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214" y="-170626"/>
            <a:ext cx="10520136" cy="1114425"/>
          </a:xfrm>
        </p:spPr>
        <p:txBody>
          <a:bodyPr/>
          <a:lstStyle/>
          <a:p>
            <a:r>
              <a:rPr lang="ru-RU" dirty="0"/>
              <a:t>ВОЗМОЖНОСТЬ ОПТИМИЗАЦИИ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584E8F26-838A-4FAD-A5E5-323FA05F6514}"/>
              </a:ext>
            </a:extLst>
          </p:cNvPr>
          <p:cNvSpPr/>
          <p:nvPr/>
        </p:nvSpPr>
        <p:spPr>
          <a:xfrm>
            <a:off x="6114841" y="1976453"/>
            <a:ext cx="4068761" cy="119268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B631E9C8-B5A1-4EFF-BBA4-EB368983570A}"/>
              </a:ext>
            </a:extLst>
          </p:cNvPr>
          <p:cNvGrpSpPr/>
          <p:nvPr/>
        </p:nvGrpSpPr>
        <p:grpSpPr>
          <a:xfrm>
            <a:off x="8197028" y="1805343"/>
            <a:ext cx="180000" cy="1545250"/>
            <a:chOff x="4830150" y="1701188"/>
            <a:chExt cx="180000" cy="1545250"/>
          </a:xfrm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4C4B3B4D-477B-44F6-BA2B-E0865FF0FD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21250" y="1872298"/>
              <a:ext cx="0" cy="1188000"/>
            </a:xfrm>
            <a:prstGeom prst="line">
              <a:avLst/>
            </a:prstGeom>
            <a:ln>
              <a:solidFill>
                <a:srgbClr val="00B050"/>
              </a:solidFill>
              <a:prstDash val="dash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6" name="Равнобедренный треугольник 15">
              <a:extLst>
                <a:ext uri="{FF2B5EF4-FFF2-40B4-BE49-F238E27FC236}">
                  <a16:creationId xmlns:a16="http://schemas.microsoft.com/office/drawing/2014/main" id="{A72D8BAF-6DC4-48EB-B28C-4BEA21A4F96F}"/>
                </a:ext>
              </a:extLst>
            </p:cNvPr>
            <p:cNvSpPr/>
            <p:nvPr/>
          </p:nvSpPr>
          <p:spPr>
            <a:xfrm>
              <a:off x="4830150" y="3066438"/>
              <a:ext cx="180000" cy="180000"/>
            </a:xfrm>
            <a:prstGeom prst="triangle">
              <a:avLst/>
            </a:pr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Равнобедренный треугольник 17">
              <a:extLst>
                <a:ext uri="{FF2B5EF4-FFF2-40B4-BE49-F238E27FC236}">
                  <a16:creationId xmlns:a16="http://schemas.microsoft.com/office/drawing/2014/main" id="{26B7B0FE-40D6-4786-88E7-596E06B08271}"/>
                </a:ext>
              </a:extLst>
            </p:cNvPr>
            <p:cNvSpPr/>
            <p:nvPr/>
          </p:nvSpPr>
          <p:spPr>
            <a:xfrm flipV="1">
              <a:off x="4830150" y="1701188"/>
              <a:ext cx="180000" cy="180000"/>
            </a:xfrm>
            <a:prstGeom prst="triangle">
              <a:avLst/>
            </a:pr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03071F8E-3A84-4003-A17F-364B5D7FC5AB}"/>
              </a:ext>
            </a:extLst>
          </p:cNvPr>
          <p:cNvSpPr txBox="1"/>
          <p:nvPr/>
        </p:nvSpPr>
        <p:spPr>
          <a:xfrm>
            <a:off x="7704859" y="3346386"/>
            <a:ext cx="763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Min’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869D9403-1A9B-421E-B94F-D7DE7DF553B7}"/>
              </a:ext>
            </a:extLst>
          </p:cNvPr>
          <p:cNvGrpSpPr/>
          <p:nvPr/>
        </p:nvGrpSpPr>
        <p:grpSpPr>
          <a:xfrm>
            <a:off x="8378128" y="1805343"/>
            <a:ext cx="180000" cy="1545250"/>
            <a:chOff x="5011250" y="1701188"/>
            <a:chExt cx="180000" cy="1545250"/>
          </a:xfrm>
        </p:grpSpPr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60B2FAF4-F453-4360-8EBF-CE75FCD3A7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02350" y="1868488"/>
              <a:ext cx="0" cy="11880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1" name="Равнобедренный треугольник 20">
              <a:extLst>
                <a:ext uri="{FF2B5EF4-FFF2-40B4-BE49-F238E27FC236}">
                  <a16:creationId xmlns:a16="http://schemas.microsoft.com/office/drawing/2014/main" id="{EBC6B675-65F0-421E-9C2D-7A412ABA0DF2}"/>
                </a:ext>
              </a:extLst>
            </p:cNvPr>
            <p:cNvSpPr/>
            <p:nvPr/>
          </p:nvSpPr>
          <p:spPr>
            <a:xfrm>
              <a:off x="5011250" y="3066438"/>
              <a:ext cx="180000" cy="180000"/>
            </a:xfrm>
            <a:prstGeom prst="triangl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Равнобедренный треугольник 21">
              <a:extLst>
                <a:ext uri="{FF2B5EF4-FFF2-40B4-BE49-F238E27FC236}">
                  <a16:creationId xmlns:a16="http://schemas.microsoft.com/office/drawing/2014/main" id="{F3B70EB6-6C19-4B8A-AD79-F3B4CCDC1CC9}"/>
                </a:ext>
              </a:extLst>
            </p:cNvPr>
            <p:cNvSpPr/>
            <p:nvPr/>
          </p:nvSpPr>
          <p:spPr>
            <a:xfrm flipV="1">
              <a:off x="5011250" y="1701188"/>
              <a:ext cx="180000" cy="180000"/>
            </a:xfrm>
            <a:prstGeom prst="triangl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6C5C549A-0752-4E67-891F-999EB063611B}"/>
              </a:ext>
            </a:extLst>
          </p:cNvPr>
          <p:cNvSpPr txBox="1"/>
          <p:nvPr/>
        </p:nvSpPr>
        <p:spPr>
          <a:xfrm>
            <a:off x="8468128" y="3345195"/>
            <a:ext cx="763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Max’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40B069E-16A2-4A51-82DA-09AD977CF562}"/>
              </a:ext>
            </a:extLst>
          </p:cNvPr>
          <p:cNvSpPr txBox="1"/>
          <p:nvPr/>
        </p:nvSpPr>
        <p:spPr>
          <a:xfrm>
            <a:off x="10729386" y="1384495"/>
            <a:ext cx="9652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103 т.р.</a:t>
            </a:r>
            <a:endParaRPr lang="ru-RU" sz="14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F858407-4024-4236-8BB2-CCC39F675A59}"/>
              </a:ext>
            </a:extLst>
          </p:cNvPr>
          <p:cNvSpPr txBox="1"/>
          <p:nvPr/>
        </p:nvSpPr>
        <p:spPr>
          <a:xfrm>
            <a:off x="5079182" y="1384942"/>
            <a:ext cx="10398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3 т.р.</a:t>
            </a:r>
            <a:endParaRPr lang="ru-RU" sz="1400" b="1" dirty="0"/>
          </a:p>
        </p:txBody>
      </p:sp>
      <p:grpSp>
        <p:nvGrpSpPr>
          <p:cNvPr id="113" name="Группа 112">
            <a:extLst>
              <a:ext uri="{FF2B5EF4-FFF2-40B4-BE49-F238E27FC236}">
                <a16:creationId xmlns:a16="http://schemas.microsoft.com/office/drawing/2014/main" id="{EC99DB5A-5703-45D7-86E3-DDEEE6922A95}"/>
              </a:ext>
            </a:extLst>
          </p:cNvPr>
          <p:cNvGrpSpPr/>
          <p:nvPr/>
        </p:nvGrpSpPr>
        <p:grpSpPr>
          <a:xfrm>
            <a:off x="3716139" y="5805042"/>
            <a:ext cx="7200889" cy="439326"/>
            <a:chOff x="4438650" y="3628072"/>
            <a:chExt cx="5060946" cy="439326"/>
          </a:xfrm>
        </p:grpSpPr>
        <p:cxnSp>
          <p:nvCxnSpPr>
            <p:cNvPr id="114" name="Прямая соединительная линия 113">
              <a:extLst>
                <a:ext uri="{FF2B5EF4-FFF2-40B4-BE49-F238E27FC236}">
                  <a16:creationId xmlns:a16="http://schemas.microsoft.com/office/drawing/2014/main" id="{F33F33A6-A2E4-4A1F-958C-3F6DBD896A3A}"/>
                </a:ext>
              </a:extLst>
            </p:cNvPr>
            <p:cNvCxnSpPr>
              <a:cxnSpLocks/>
            </p:cNvCxnSpPr>
            <p:nvPr/>
          </p:nvCxnSpPr>
          <p:spPr>
            <a:xfrm>
              <a:off x="4438650" y="3628072"/>
              <a:ext cx="0" cy="43200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>
              <a:extLst>
                <a:ext uri="{FF2B5EF4-FFF2-40B4-BE49-F238E27FC236}">
                  <a16:creationId xmlns:a16="http://schemas.microsoft.com/office/drawing/2014/main" id="{EE4CF719-EA33-4EFB-8577-48003D32A25B}"/>
                </a:ext>
              </a:extLst>
            </p:cNvPr>
            <p:cNvCxnSpPr>
              <a:cxnSpLocks/>
            </p:cNvCxnSpPr>
            <p:nvPr/>
          </p:nvCxnSpPr>
          <p:spPr>
            <a:xfrm>
              <a:off x="9499596" y="3635398"/>
              <a:ext cx="0" cy="43200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>
              <a:extLst>
                <a:ext uri="{FF2B5EF4-FFF2-40B4-BE49-F238E27FC236}">
                  <a16:creationId xmlns:a16="http://schemas.microsoft.com/office/drawing/2014/main" id="{3B52B80B-51F3-48EF-B920-6E9BF1C215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8650" y="3975100"/>
              <a:ext cx="5060946" cy="0"/>
            </a:xfrm>
            <a:prstGeom prst="line">
              <a:avLst/>
            </a:prstGeom>
            <a:ln w="9525">
              <a:headEnd type="stealth" w="lg" len="lg"/>
              <a:tailEnd type="stealth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7310314-2369-492A-8270-5A29F52A0742}"/>
                </a:ext>
              </a:extLst>
            </p:cNvPr>
            <p:cNvSpPr txBox="1"/>
            <p:nvPr/>
          </p:nvSpPr>
          <p:spPr>
            <a:xfrm>
              <a:off x="6449531" y="3661179"/>
              <a:ext cx="132359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103 т.р. = 100%</a:t>
              </a:r>
              <a:endParaRPr lang="ru-RU" sz="1400" b="1" dirty="0"/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7350E6EB-512C-45E3-93E8-3610F15BD5B9}"/>
              </a:ext>
            </a:extLst>
          </p:cNvPr>
          <p:cNvSpPr txBox="1"/>
          <p:nvPr/>
        </p:nvSpPr>
        <p:spPr>
          <a:xfrm>
            <a:off x="755388" y="1274780"/>
            <a:ext cx="3369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Ценовой коридор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9EBE5AF-AA3C-44C5-89A8-3B6B1DCA5814}"/>
              </a:ext>
            </a:extLst>
          </p:cNvPr>
          <p:cNvSpPr txBox="1"/>
          <p:nvPr/>
        </p:nvSpPr>
        <p:spPr>
          <a:xfrm>
            <a:off x="755388" y="4787329"/>
            <a:ext cx="2936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Относительное отклонение</a:t>
            </a:r>
          </a:p>
        </p:txBody>
      </p:sp>
      <p:cxnSp>
        <p:nvCxnSpPr>
          <p:cNvPr id="121" name="Прямая соединительная линия 120">
            <a:extLst>
              <a:ext uri="{FF2B5EF4-FFF2-40B4-BE49-F238E27FC236}">
                <a16:creationId xmlns:a16="http://schemas.microsoft.com/office/drawing/2014/main" id="{D738B5E2-C8A6-4433-B996-6928643C931B}"/>
              </a:ext>
            </a:extLst>
          </p:cNvPr>
          <p:cNvCxnSpPr/>
          <p:nvPr/>
        </p:nvCxnSpPr>
        <p:spPr>
          <a:xfrm>
            <a:off x="847742" y="4330759"/>
            <a:ext cx="10846844" cy="0"/>
          </a:xfrm>
          <a:prstGeom prst="line">
            <a:avLst/>
          </a:prstGeom>
          <a:ln w="1587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24000">
                  <a:schemeClr val="tx1">
                    <a:lumMod val="50000"/>
                    <a:lumOff val="50000"/>
                  </a:schemeClr>
                </a:gs>
                <a:gs pos="81000">
                  <a:schemeClr val="tx1">
                    <a:lumMod val="50000"/>
                    <a:lumOff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E8697F5E-12D4-4841-B1CC-21F9650C693E}"/>
              </a:ext>
            </a:extLst>
          </p:cNvPr>
          <p:cNvSpPr txBox="1"/>
          <p:nvPr/>
        </p:nvSpPr>
        <p:spPr>
          <a:xfrm>
            <a:off x="7652991" y="4771937"/>
            <a:ext cx="21015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ln w="19050"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68%</a:t>
            </a: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F7A61F35-FA5E-444F-8528-3BB24621C688}"/>
              </a:ext>
            </a:extLst>
          </p:cNvPr>
          <p:cNvSpPr/>
          <p:nvPr/>
        </p:nvSpPr>
        <p:spPr>
          <a:xfrm rot="16200000">
            <a:off x="3263203" y="2543582"/>
            <a:ext cx="81562" cy="42880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A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2B16C995-2E26-4754-AD4E-41D0BFDB10C3}"/>
              </a:ext>
            </a:extLst>
          </p:cNvPr>
          <p:cNvSpPr/>
          <p:nvPr/>
        </p:nvSpPr>
        <p:spPr>
          <a:xfrm rot="5400000">
            <a:off x="3022774" y="2701346"/>
            <a:ext cx="227017" cy="95787"/>
          </a:xfrm>
          <a:prstGeom prst="roundRect">
            <a:avLst>
              <a:gd name="adj" fmla="val 50000"/>
            </a:avLst>
          </a:prstGeom>
          <a:solidFill>
            <a:srgbClr val="38A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6" name="Прямоугольник: скругленные верхние углы 85">
            <a:extLst>
              <a:ext uri="{FF2B5EF4-FFF2-40B4-BE49-F238E27FC236}">
                <a16:creationId xmlns:a16="http://schemas.microsoft.com/office/drawing/2014/main" id="{548E7238-04D2-43C1-BEE9-DC24BEA3E074}"/>
              </a:ext>
            </a:extLst>
          </p:cNvPr>
          <p:cNvSpPr/>
          <p:nvPr/>
        </p:nvSpPr>
        <p:spPr>
          <a:xfrm rot="16200000">
            <a:off x="1719983" y="2254804"/>
            <a:ext cx="454555" cy="2015694"/>
          </a:xfrm>
          <a:prstGeom prst="round2SameRect">
            <a:avLst>
              <a:gd name="adj1" fmla="val 17327"/>
              <a:gd name="adj2" fmla="val 0"/>
            </a:avLst>
          </a:prstGeom>
          <a:solidFill>
            <a:srgbClr val="E6EDF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7" name="Прямоугольник: скругленные верхние углы 86">
            <a:extLst>
              <a:ext uri="{FF2B5EF4-FFF2-40B4-BE49-F238E27FC236}">
                <a16:creationId xmlns:a16="http://schemas.microsoft.com/office/drawing/2014/main" id="{C60E5410-4ADE-4E83-89EE-E1935DBDECA8}"/>
              </a:ext>
            </a:extLst>
          </p:cNvPr>
          <p:cNvSpPr/>
          <p:nvPr/>
        </p:nvSpPr>
        <p:spPr>
          <a:xfrm rot="5400000" flipH="1">
            <a:off x="4256622" y="2776872"/>
            <a:ext cx="454555" cy="972000"/>
          </a:xfrm>
          <a:prstGeom prst="round2SameRect">
            <a:avLst>
              <a:gd name="adj1" fmla="val 14533"/>
              <a:gd name="adj2" fmla="val 0"/>
            </a:avLst>
          </a:prstGeom>
          <a:gradFill flip="none" rotWithShape="1">
            <a:gsLst>
              <a:gs pos="0">
                <a:srgbClr val="75D3B2"/>
              </a:gs>
              <a:gs pos="100000">
                <a:srgbClr val="006666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833BEBE2-6645-4B13-A783-0C3CC2ED2334}"/>
              </a:ext>
            </a:extLst>
          </p:cNvPr>
          <p:cNvSpPr/>
          <p:nvPr/>
        </p:nvSpPr>
        <p:spPr>
          <a:xfrm rot="5400000" flipH="1">
            <a:off x="3285976" y="2777352"/>
            <a:ext cx="454555" cy="972000"/>
          </a:xfrm>
          <a:prstGeom prst="rect">
            <a:avLst/>
          </a:prstGeom>
          <a:gradFill flip="none" rotWithShape="1">
            <a:gsLst>
              <a:gs pos="0">
                <a:srgbClr val="37A2F5"/>
              </a:gs>
              <a:gs pos="100000">
                <a:srgbClr val="2060A6"/>
              </a:gs>
            </a:gsLst>
            <a:lin ang="8100000" scaled="1"/>
            <a:tileRect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: скругленные верхние углы 91">
            <a:extLst>
              <a:ext uri="{FF2B5EF4-FFF2-40B4-BE49-F238E27FC236}">
                <a16:creationId xmlns:a16="http://schemas.microsoft.com/office/drawing/2014/main" id="{0D88DD52-1C37-4A1F-AD05-93D59EF8DC6C}"/>
              </a:ext>
            </a:extLst>
          </p:cNvPr>
          <p:cNvSpPr/>
          <p:nvPr/>
        </p:nvSpPr>
        <p:spPr>
          <a:xfrm rot="16200000">
            <a:off x="1719981" y="2813278"/>
            <a:ext cx="454555" cy="2015694"/>
          </a:xfrm>
          <a:prstGeom prst="round2SameRect">
            <a:avLst>
              <a:gd name="adj1" fmla="val 17327"/>
              <a:gd name="adj2" fmla="val 0"/>
            </a:avLst>
          </a:prstGeom>
          <a:solidFill>
            <a:srgbClr val="E6EDF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3" name="Прямоугольник: скругленные верхние углы 92">
            <a:extLst>
              <a:ext uri="{FF2B5EF4-FFF2-40B4-BE49-F238E27FC236}">
                <a16:creationId xmlns:a16="http://schemas.microsoft.com/office/drawing/2014/main" id="{A17C57A2-F764-4F91-9A37-11EAEFB04885}"/>
              </a:ext>
            </a:extLst>
          </p:cNvPr>
          <p:cNvSpPr/>
          <p:nvPr/>
        </p:nvSpPr>
        <p:spPr>
          <a:xfrm rot="5400000" flipH="1">
            <a:off x="4256622" y="3335346"/>
            <a:ext cx="454555" cy="972000"/>
          </a:xfrm>
          <a:prstGeom prst="round2SameRect">
            <a:avLst>
              <a:gd name="adj1" fmla="val 14533"/>
              <a:gd name="adj2" fmla="val 0"/>
            </a:avLst>
          </a:prstGeom>
          <a:gradFill flip="none" rotWithShape="1">
            <a:gsLst>
              <a:gs pos="0">
                <a:srgbClr val="75D3B2"/>
              </a:gs>
              <a:gs pos="100000">
                <a:srgbClr val="006666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C49CDEF8-26EF-482E-A157-939E7EE6FF6D}"/>
              </a:ext>
            </a:extLst>
          </p:cNvPr>
          <p:cNvSpPr/>
          <p:nvPr/>
        </p:nvSpPr>
        <p:spPr>
          <a:xfrm rot="5400000" flipH="1">
            <a:off x="3285976" y="3335826"/>
            <a:ext cx="454555" cy="972000"/>
          </a:xfrm>
          <a:prstGeom prst="rect">
            <a:avLst/>
          </a:prstGeom>
          <a:gradFill flip="none" rotWithShape="1">
            <a:gsLst>
              <a:gs pos="0">
                <a:srgbClr val="37A2F5"/>
              </a:gs>
              <a:gs pos="100000">
                <a:srgbClr val="2060A6"/>
              </a:gs>
            </a:gsLst>
            <a:lin ang="8100000" scaled="1"/>
            <a:tileRect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B278554-7638-46DD-9F85-92C2D311B3BE}"/>
              </a:ext>
            </a:extLst>
          </p:cNvPr>
          <p:cNvSpPr txBox="1"/>
          <p:nvPr/>
        </p:nvSpPr>
        <p:spPr>
          <a:xfrm>
            <a:off x="954991" y="3127530"/>
            <a:ext cx="1836689" cy="276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Экономия, руб./тн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29F751B-6E6D-4214-831B-49A51BA2F45B}"/>
              </a:ext>
            </a:extLst>
          </p:cNvPr>
          <p:cNvSpPr txBox="1"/>
          <p:nvPr/>
        </p:nvSpPr>
        <p:spPr>
          <a:xfrm>
            <a:off x="964600" y="3687344"/>
            <a:ext cx="1836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Эффект, млн.р./год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0FEC5DA-2728-4937-BD6E-4D9115A3F080}"/>
              </a:ext>
            </a:extLst>
          </p:cNvPr>
          <p:cNvSpPr txBox="1"/>
          <p:nvPr/>
        </p:nvSpPr>
        <p:spPr>
          <a:xfrm>
            <a:off x="953801" y="2563999"/>
            <a:ext cx="1788734" cy="291648"/>
          </a:xfrm>
          <a:prstGeom prst="roundRect">
            <a:avLst>
              <a:gd name="adj" fmla="val 33964"/>
            </a:avLst>
          </a:prstGeom>
          <a:solidFill>
            <a:schemeClr val="bg1"/>
          </a:solidFill>
          <a:effectLst>
            <a:outerShdw blurRad="63500" sx="101000" sy="101000" algn="ctr" rotWithShape="0">
              <a:prstClr val="black">
                <a:alpha val="9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ru-RU" sz="1200" b="1" dirty="0">
              <a:solidFill>
                <a:srgbClr val="34A5F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80A03FA-EA33-4FBB-AC9D-0EAD5D6C1F44}"/>
              </a:ext>
            </a:extLst>
          </p:cNvPr>
          <p:cNvSpPr txBox="1"/>
          <p:nvPr/>
        </p:nvSpPr>
        <p:spPr>
          <a:xfrm>
            <a:off x="3345104" y="2400289"/>
            <a:ext cx="491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6C8EC41-868A-4F05-88AF-6D1CB31647C7}"/>
              </a:ext>
            </a:extLst>
          </p:cNvPr>
          <p:cNvSpPr txBox="1"/>
          <p:nvPr/>
        </p:nvSpPr>
        <p:spPr>
          <a:xfrm>
            <a:off x="1186602" y="2578648"/>
            <a:ext cx="1431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34A5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УЛУЧШЕНИЕ, %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864AB91-A1D7-413C-9FAD-0FF3E836626B}"/>
              </a:ext>
            </a:extLst>
          </p:cNvPr>
          <p:cNvSpPr txBox="1"/>
          <p:nvPr/>
        </p:nvSpPr>
        <p:spPr>
          <a:xfrm>
            <a:off x="4307305" y="2400289"/>
            <a:ext cx="491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5B47AE6-2F32-4078-809B-41F74B0410BD}"/>
              </a:ext>
            </a:extLst>
          </p:cNvPr>
          <p:cNvSpPr txBox="1"/>
          <p:nvPr/>
        </p:nvSpPr>
        <p:spPr>
          <a:xfrm>
            <a:off x="847742" y="1961805"/>
            <a:ext cx="4181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Объем: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 5 000 тн/год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4020558-3958-4455-B909-9DBE27F75E14}"/>
              </a:ext>
            </a:extLst>
          </p:cNvPr>
          <p:cNvSpPr txBox="1"/>
          <p:nvPr/>
        </p:nvSpPr>
        <p:spPr>
          <a:xfrm>
            <a:off x="3035613" y="3098151"/>
            <a:ext cx="972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4 300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6D76C45-3815-467F-A864-2FD062AE1A8D}"/>
              </a:ext>
            </a:extLst>
          </p:cNvPr>
          <p:cNvSpPr txBox="1"/>
          <p:nvPr/>
        </p:nvSpPr>
        <p:spPr>
          <a:xfrm>
            <a:off x="3981871" y="3091021"/>
            <a:ext cx="972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12 000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F4FD34D-3E40-49B1-964C-F874075C96FF}"/>
              </a:ext>
            </a:extLst>
          </p:cNvPr>
          <p:cNvSpPr txBox="1"/>
          <p:nvPr/>
        </p:nvSpPr>
        <p:spPr>
          <a:xfrm>
            <a:off x="3051799" y="3657321"/>
            <a:ext cx="972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21,5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F97200D-EF45-4881-863E-639EB521C12A}"/>
              </a:ext>
            </a:extLst>
          </p:cNvPr>
          <p:cNvSpPr txBox="1"/>
          <p:nvPr/>
        </p:nvSpPr>
        <p:spPr>
          <a:xfrm>
            <a:off x="3998057" y="3650191"/>
            <a:ext cx="972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60,0</a:t>
            </a:r>
          </a:p>
        </p:txBody>
      </p:sp>
    </p:spTree>
    <p:extLst>
      <p:ext uri="{BB962C8B-B14F-4D97-AF65-F5344CB8AC3E}">
        <p14:creationId xmlns:p14="http://schemas.microsoft.com/office/powerpoint/2010/main" val="4013507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-0.17813 0.0004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06" y="2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L 0.14076 0.0004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31" y="2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33333E-6 L -0.13646 0.0004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23" y="2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81481E-6 L 0.08386 0.0004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3" y="2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-0.14167 -0.0011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-6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48148E-6 L 0.10247 0.0011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7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5.55112E-17 L -0.06888 0.00093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51" y="46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07407E-6 L 0.12773 0.00092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0" y="4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-3.7037E-7 L -0.08047 0.0011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46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11185 0.0004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8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48148E-6 L -2.08333E-6 0.38796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6" presetClass="emph" presetSubtype="0" repeatCount="4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5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0.03242 0.00046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23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16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000"/>
                            </p:stCondLst>
                            <p:childTnLst>
                              <p:par>
                                <p:cTn id="1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0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5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500"/>
                            </p:stCondLst>
                            <p:childTnLst>
                              <p:par>
                                <p:cTn id="1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44444E-6 L 0.07813 0.0007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6" y="23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1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6500"/>
                            </p:stCondLst>
                            <p:childTnLst>
                              <p:par>
                                <p:cTn id="1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5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7000"/>
                            </p:stCondLst>
                            <p:childTnLst>
                              <p:par>
                                <p:cTn id="1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96" grpId="1" animBg="1"/>
      <p:bldP spid="2" grpId="0" animBg="1"/>
      <p:bldP spid="62" grpId="0" animBg="1"/>
      <p:bldP spid="73" grpId="0" animBg="1"/>
      <p:bldP spid="73" grpId="1" animBg="1"/>
      <p:bldP spid="51" grpId="0"/>
      <p:bldP spid="51" grpId="1"/>
      <p:bldP spid="56" grpId="0"/>
      <p:bldP spid="56" grpId="1"/>
      <p:bldP spid="57" grpId="0" animBg="1"/>
      <p:bldP spid="39" grpId="0"/>
      <p:bldP spid="39" grpId="1"/>
      <p:bldP spid="40" grpId="0"/>
      <p:bldP spid="45" grpId="0" animBg="1"/>
      <p:bldP spid="37" grpId="0"/>
      <p:bldP spid="37" grpId="1"/>
      <p:bldP spid="41" grpId="0"/>
      <p:bldP spid="41" grpId="1"/>
      <p:bldP spid="58" grpId="0"/>
      <p:bldP spid="60" grpId="0"/>
      <p:bldP spid="119" grpId="0"/>
      <p:bldP spid="122" grpId="0"/>
      <p:bldP spid="13" grpId="0" animBg="1"/>
      <p:bldP spid="80" grpId="0" animBg="1"/>
      <p:bldP spid="80" grpId="1" animBg="1"/>
      <p:bldP spid="86" grpId="0" animBg="1"/>
      <p:bldP spid="87" grpId="0" animBg="1"/>
      <p:bldP spid="88" grpId="0" animBg="1"/>
      <p:bldP spid="92" grpId="0" animBg="1"/>
      <p:bldP spid="93" grpId="0" animBg="1"/>
      <p:bldP spid="94" grpId="0" animBg="1"/>
      <p:bldP spid="98" grpId="0"/>
      <p:bldP spid="99" grpId="0"/>
      <p:bldP spid="101" grpId="0" animBg="1"/>
      <p:bldP spid="102" grpId="0"/>
      <p:bldP spid="103" grpId="0"/>
      <p:bldP spid="105" grpId="0"/>
      <p:bldP spid="110" grpId="0"/>
      <p:bldP spid="111" grpId="0"/>
      <p:bldP spid="125" grpId="0"/>
      <p:bldP spid="1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18">
            <a:extLst>
              <a:ext uri="{FF2B5EF4-FFF2-40B4-BE49-F238E27FC236}">
                <a16:creationId xmlns:a16="http://schemas.microsoft.com/office/drawing/2014/main" id="{2FA52802-D24C-46AC-B0F6-A97C9276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5</a:t>
            </a:fld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C619E1-EC01-4854-840D-A4AF8734EB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214" y="-164094"/>
            <a:ext cx="9417050" cy="1114425"/>
          </a:xfrm>
        </p:spPr>
        <p:txBody>
          <a:bodyPr/>
          <a:lstStyle/>
          <a:p>
            <a:r>
              <a:rPr lang="ru-RU" dirty="0"/>
              <a:t>ВАРИАТИВНОСТЬ</a:t>
            </a:r>
            <a:r>
              <a:rPr lang="en-US" dirty="0"/>
              <a:t> </a:t>
            </a:r>
            <a:r>
              <a:rPr lang="ru-RU" dirty="0"/>
              <a:t>НОРМ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81E0884C-DE4A-45A2-B190-1EE2EA906A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1913406"/>
              </p:ext>
            </p:extLst>
          </p:nvPr>
        </p:nvGraphicFramePr>
        <p:xfrm>
          <a:off x="870913" y="1364134"/>
          <a:ext cx="6046237" cy="4657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844225B2-3282-4A17-9A9C-6D7A540E42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4861124"/>
              </p:ext>
            </p:extLst>
          </p:nvPr>
        </p:nvGraphicFramePr>
        <p:xfrm>
          <a:off x="7207250" y="1364135"/>
          <a:ext cx="4375151" cy="4657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E315C47A-26D0-4317-92F4-21021E8F0181}"/>
              </a:ext>
            </a:extLst>
          </p:cNvPr>
          <p:cNvCxnSpPr>
            <a:cxnSpLocks/>
          </p:cNvCxnSpPr>
          <p:nvPr/>
        </p:nvCxnSpPr>
        <p:spPr>
          <a:xfrm flipH="1">
            <a:off x="7134330" y="1401745"/>
            <a:ext cx="72920" cy="4757895"/>
          </a:xfrm>
          <a:prstGeom prst="line">
            <a:avLst/>
          </a:prstGeom>
          <a:ln w="1587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24000">
                  <a:schemeClr val="tx1">
                    <a:lumMod val="50000"/>
                    <a:lumOff val="50000"/>
                  </a:schemeClr>
                </a:gs>
                <a:gs pos="81000">
                  <a:schemeClr val="tx1">
                    <a:lumMod val="50000"/>
                    <a:lumOff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0885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C847A08-0818-407B-9875-6D3F1C7807AD}"/>
              </a:ext>
            </a:extLst>
          </p:cNvPr>
          <p:cNvSpPr/>
          <p:nvPr/>
        </p:nvSpPr>
        <p:spPr>
          <a:xfrm>
            <a:off x="0" y="4034971"/>
            <a:ext cx="12192000" cy="23005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A120171A-88BA-463A-8774-DF021830C71C}"/>
              </a:ext>
            </a:extLst>
          </p:cNvPr>
          <p:cNvGrpSpPr/>
          <p:nvPr/>
        </p:nvGrpSpPr>
        <p:grpSpPr>
          <a:xfrm>
            <a:off x="647481" y="1498217"/>
            <a:ext cx="3586085" cy="1360236"/>
            <a:chOff x="805291" y="1737176"/>
            <a:chExt cx="3586085" cy="1360236"/>
          </a:xfrm>
        </p:grpSpPr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181E1782-EFAC-4773-A139-236CCF22BEF5}"/>
                </a:ext>
              </a:extLst>
            </p:cNvPr>
            <p:cNvGrpSpPr/>
            <p:nvPr/>
          </p:nvGrpSpPr>
          <p:grpSpPr>
            <a:xfrm>
              <a:off x="805291" y="1737176"/>
              <a:ext cx="3586085" cy="1360236"/>
              <a:chOff x="805291" y="1737176"/>
              <a:chExt cx="3586085" cy="13602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Прямоугольник: скругленные верхние углы 33">
                <a:extLst>
                  <a:ext uri="{FF2B5EF4-FFF2-40B4-BE49-F238E27FC236}">
                    <a16:creationId xmlns:a16="http://schemas.microsoft.com/office/drawing/2014/main" id="{46933EAF-FDC7-47AE-8F56-9BA81DD04BB4}"/>
                  </a:ext>
                </a:extLst>
              </p:cNvPr>
              <p:cNvSpPr/>
              <p:nvPr/>
            </p:nvSpPr>
            <p:spPr>
              <a:xfrm rot="5400000">
                <a:off x="2102481" y="808517"/>
                <a:ext cx="1360232" cy="3217558"/>
              </a:xfrm>
              <a:prstGeom prst="round2SameRect">
                <a:avLst>
                  <a:gd name="adj1" fmla="val 9649"/>
                  <a:gd name="adj2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03" name="Прямоугольник: скругленные верхние углы 102">
                <a:extLst>
                  <a:ext uri="{FF2B5EF4-FFF2-40B4-BE49-F238E27FC236}">
                    <a16:creationId xmlns:a16="http://schemas.microsoft.com/office/drawing/2014/main" id="{8239A00B-0D30-4437-8F58-D3C4A41CAE10}"/>
                  </a:ext>
                </a:extLst>
              </p:cNvPr>
              <p:cNvSpPr/>
              <p:nvPr/>
            </p:nvSpPr>
            <p:spPr>
              <a:xfrm rot="16200000">
                <a:off x="309438" y="2233029"/>
                <a:ext cx="1360236" cy="368529"/>
              </a:xfrm>
              <a:prstGeom prst="round2SameRect">
                <a:avLst>
                  <a:gd name="adj1" fmla="val 9649"/>
                  <a:gd name="adj2" fmla="val 0"/>
                </a:avLst>
              </a:prstGeom>
              <a:solidFill>
                <a:srgbClr val="C8DEF3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860346D4-BEEB-421E-B410-F7EE591BC2CD}"/>
                </a:ext>
              </a:extLst>
            </p:cNvPr>
            <p:cNvSpPr txBox="1"/>
            <p:nvPr/>
          </p:nvSpPr>
          <p:spPr>
            <a:xfrm rot="16200000">
              <a:off x="483617" y="2343486"/>
              <a:ext cx="101187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4177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 свежих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9F4B4A27-81D6-4408-B95A-2068FF8C62A4}"/>
                </a:ext>
              </a:extLst>
            </p:cNvPr>
            <p:cNvSpPr txBox="1"/>
            <p:nvPr/>
          </p:nvSpPr>
          <p:spPr>
            <a:xfrm>
              <a:off x="1265220" y="2013310"/>
              <a:ext cx="195444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ОБЪЕМ:</a:t>
              </a:r>
              <a:endPara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07DF7C9-5EC4-43DC-891B-41B150471793}"/>
                </a:ext>
              </a:extLst>
            </p:cNvPr>
            <p:cNvSpPr txBox="1"/>
            <p:nvPr/>
          </p:nvSpPr>
          <p:spPr>
            <a:xfrm>
              <a:off x="3592194" y="2014447"/>
              <a:ext cx="56766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 algn="r">
                <a:buNone/>
              </a:pPr>
              <a:r>
                <a:rPr lang="ru-RU" sz="1400" dirty="0">
                  <a:solidFill>
                    <a:srgbClr val="002060"/>
                  </a:solidFill>
                </a:rPr>
                <a:t>3,0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4D54E98C-D0C1-4DB3-8179-3F3194EBBC79}"/>
                </a:ext>
              </a:extLst>
            </p:cNvPr>
            <p:cNvSpPr txBox="1"/>
            <p:nvPr/>
          </p:nvSpPr>
          <p:spPr>
            <a:xfrm>
              <a:off x="1269868" y="2327529"/>
              <a:ext cx="195444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ЭКОНОМИЯ:</a:t>
              </a:r>
              <a:endPara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0DF9147A-0371-4189-87F5-F66F750B313A}"/>
                </a:ext>
              </a:extLst>
            </p:cNvPr>
            <p:cNvSpPr txBox="1"/>
            <p:nvPr/>
          </p:nvSpPr>
          <p:spPr>
            <a:xfrm>
              <a:off x="3467594" y="2327528"/>
              <a:ext cx="69749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 algn="r">
                <a:buNone/>
              </a:pPr>
              <a:r>
                <a:rPr lang="ru-RU" sz="1400" dirty="0">
                  <a:solidFill>
                    <a:srgbClr val="002060"/>
                  </a:solidFill>
                </a:rPr>
                <a:t>181,5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7B77B41-CBAF-475D-8F52-D8FD74320FB1}"/>
                </a:ext>
              </a:extLst>
            </p:cNvPr>
            <p:cNvSpPr txBox="1"/>
            <p:nvPr/>
          </p:nvSpPr>
          <p:spPr>
            <a:xfrm>
              <a:off x="2534608" y="2014581"/>
              <a:ext cx="9498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>
                <a:buNone/>
              </a:pPr>
              <a:r>
                <a:rPr lang="ru-RU" b="0" dirty="0"/>
                <a:t>(тыс.т/год)</a:t>
              </a:r>
              <a:r>
                <a:rPr lang="ru-RU" sz="1200" b="0" dirty="0"/>
                <a:t> 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727CFCCD-0416-4DC7-851F-A20877191EB1}"/>
                </a:ext>
              </a:extLst>
            </p:cNvPr>
            <p:cNvSpPr txBox="1"/>
            <p:nvPr/>
          </p:nvSpPr>
          <p:spPr>
            <a:xfrm>
              <a:off x="2531077" y="2334786"/>
              <a:ext cx="108347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>
                <a:buNone/>
              </a:pPr>
              <a:r>
                <a:rPr lang="ru-RU" b="0" dirty="0"/>
                <a:t>(млн. ₽./год)</a:t>
              </a:r>
              <a:r>
                <a:rPr lang="ru-RU" sz="1200" b="0" dirty="0"/>
                <a:t> 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FFC5B0C-4E22-496F-9A3D-E475CD10703E}"/>
                </a:ext>
              </a:extLst>
            </p:cNvPr>
            <p:cNvSpPr txBox="1"/>
            <p:nvPr/>
          </p:nvSpPr>
          <p:spPr>
            <a:xfrm>
              <a:off x="1265220" y="2703366"/>
              <a:ext cx="195444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ИЗМЕНЕНИЕ:</a:t>
              </a:r>
              <a:endPara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35CDD688-EAF3-4597-8BA0-C6EA7E7D02D1}"/>
                </a:ext>
              </a:extLst>
            </p:cNvPr>
            <p:cNvSpPr txBox="1"/>
            <p:nvPr/>
          </p:nvSpPr>
          <p:spPr>
            <a:xfrm>
              <a:off x="3462946" y="2703365"/>
              <a:ext cx="69749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 algn="r">
                <a:buNone/>
              </a:pPr>
              <a:r>
                <a:rPr lang="ru-RU" sz="1400" dirty="0">
                  <a:solidFill>
                    <a:srgbClr val="002060"/>
                  </a:solidFill>
                </a:rPr>
                <a:t>-59,9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96B1128-0364-44D4-B0E0-3016D974B68F}"/>
                </a:ext>
              </a:extLst>
            </p:cNvPr>
            <p:cNvSpPr txBox="1"/>
            <p:nvPr/>
          </p:nvSpPr>
          <p:spPr>
            <a:xfrm>
              <a:off x="2526429" y="2710623"/>
              <a:ext cx="108347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>
                <a:buNone/>
              </a:pPr>
              <a:r>
                <a:rPr lang="ru-RU" b="0" dirty="0"/>
                <a:t>(%)</a:t>
              </a:r>
              <a:r>
                <a:rPr lang="ru-RU" sz="1200" b="0" dirty="0"/>
                <a:t> </a:t>
              </a:r>
            </a:p>
          </p:txBody>
        </p:sp>
        <p:cxnSp>
          <p:nvCxnSpPr>
            <p:cNvPr id="55" name="Прямая соединительная линия 54">
              <a:extLst>
                <a:ext uri="{FF2B5EF4-FFF2-40B4-BE49-F238E27FC236}">
                  <a16:creationId xmlns:a16="http://schemas.microsoft.com/office/drawing/2014/main" id="{6CB64020-0367-4748-B752-1ED1315FF043}"/>
                </a:ext>
              </a:extLst>
            </p:cNvPr>
            <p:cNvCxnSpPr/>
            <p:nvPr/>
          </p:nvCxnSpPr>
          <p:spPr>
            <a:xfrm>
              <a:off x="1524001" y="2312080"/>
              <a:ext cx="2592000" cy="0"/>
            </a:xfrm>
            <a:prstGeom prst="line">
              <a:avLst/>
            </a:prstGeom>
            <a:ln w="15875">
              <a:solidFill>
                <a:schemeClr val="accent1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Прямая соединительная линия 134">
              <a:extLst>
                <a:ext uri="{FF2B5EF4-FFF2-40B4-BE49-F238E27FC236}">
                  <a16:creationId xmlns:a16="http://schemas.microsoft.com/office/drawing/2014/main" id="{2394D0E7-5FF1-4AE2-B187-4BC4D32CB4A7}"/>
                </a:ext>
              </a:extLst>
            </p:cNvPr>
            <p:cNvCxnSpPr/>
            <p:nvPr/>
          </p:nvCxnSpPr>
          <p:spPr>
            <a:xfrm>
              <a:off x="1502233" y="2660419"/>
              <a:ext cx="2592000" cy="0"/>
            </a:xfrm>
            <a:prstGeom prst="line">
              <a:avLst/>
            </a:prstGeom>
            <a:ln w="15875">
              <a:solidFill>
                <a:schemeClr val="accent1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Полилиния: фигура 107">
            <a:extLst>
              <a:ext uri="{FF2B5EF4-FFF2-40B4-BE49-F238E27FC236}">
                <a16:creationId xmlns:a16="http://schemas.microsoft.com/office/drawing/2014/main" id="{0E5CCF23-D3C8-4823-9EFA-8F5673A6493D}"/>
              </a:ext>
            </a:extLst>
          </p:cNvPr>
          <p:cNvSpPr/>
          <p:nvPr/>
        </p:nvSpPr>
        <p:spPr>
          <a:xfrm rot="2700000">
            <a:off x="902737" y="535921"/>
            <a:ext cx="1924563" cy="1923835"/>
          </a:xfrm>
          <a:custGeom>
            <a:avLst/>
            <a:gdLst>
              <a:gd name="connsiteX0" fmla="*/ 1579156 w 1924563"/>
              <a:gd name="connsiteY0" fmla="*/ 75072 h 1923835"/>
              <a:gd name="connsiteX1" fmla="*/ 1714324 w 1924563"/>
              <a:gd name="connsiteY1" fmla="*/ 19083 h 1923835"/>
              <a:gd name="connsiteX2" fmla="*/ 1924563 w 1924563"/>
              <a:gd name="connsiteY2" fmla="*/ 0 h 1923835"/>
              <a:gd name="connsiteX3" fmla="*/ 1905480 w 1924563"/>
              <a:gd name="connsiteY3" fmla="*/ 210240 h 1923835"/>
              <a:gd name="connsiteX4" fmla="*/ 1849491 w 1924563"/>
              <a:gd name="connsiteY4" fmla="*/ 345408 h 1923835"/>
              <a:gd name="connsiteX5" fmla="*/ 1844406 w 1924563"/>
              <a:gd name="connsiteY5" fmla="*/ 348837 h 1923835"/>
              <a:gd name="connsiteX6" fmla="*/ 293122 w 1924563"/>
              <a:gd name="connsiteY6" fmla="*/ 1900121 h 1923835"/>
              <a:gd name="connsiteX7" fmla="*/ 178623 w 1924563"/>
              <a:gd name="connsiteY7" fmla="*/ 1900121 h 1923835"/>
              <a:gd name="connsiteX8" fmla="*/ 23713 w 1924563"/>
              <a:gd name="connsiteY8" fmla="*/ 1745212 h 1923835"/>
              <a:gd name="connsiteX9" fmla="*/ 23713 w 1924563"/>
              <a:gd name="connsiteY9" fmla="*/ 1630713 h 1923835"/>
              <a:gd name="connsiteX10" fmla="*/ 1577685 w 1924563"/>
              <a:gd name="connsiteY10" fmla="*/ 76743 h 1923835"/>
              <a:gd name="connsiteX11" fmla="*/ 1577890 w 1924563"/>
              <a:gd name="connsiteY11" fmla="*/ 76948 h 192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24563" h="1923835">
                <a:moveTo>
                  <a:pt x="1579156" y="75072"/>
                </a:moveTo>
                <a:cubicBezTo>
                  <a:pt x="1613748" y="40479"/>
                  <a:pt x="1661538" y="19082"/>
                  <a:pt x="1714324" y="19083"/>
                </a:cubicBezTo>
                <a:cubicBezTo>
                  <a:pt x="1784403" y="19083"/>
                  <a:pt x="1854483" y="12722"/>
                  <a:pt x="1924563" y="0"/>
                </a:cubicBezTo>
                <a:cubicBezTo>
                  <a:pt x="1911841" y="70080"/>
                  <a:pt x="1905480" y="140160"/>
                  <a:pt x="1905480" y="210240"/>
                </a:cubicBezTo>
                <a:cubicBezTo>
                  <a:pt x="1905480" y="263026"/>
                  <a:pt x="1884084" y="310816"/>
                  <a:pt x="1849491" y="345408"/>
                </a:cubicBezTo>
                <a:lnTo>
                  <a:pt x="1844406" y="348837"/>
                </a:lnTo>
                <a:lnTo>
                  <a:pt x="293122" y="1900121"/>
                </a:lnTo>
                <a:cubicBezTo>
                  <a:pt x="261503" y="1931740"/>
                  <a:pt x="210241" y="1931740"/>
                  <a:pt x="178623" y="1900121"/>
                </a:cubicBezTo>
                <a:lnTo>
                  <a:pt x="23713" y="1745212"/>
                </a:lnTo>
                <a:cubicBezTo>
                  <a:pt x="-7905" y="1713594"/>
                  <a:pt x="-7905" y="1662331"/>
                  <a:pt x="23713" y="1630713"/>
                </a:cubicBezTo>
                <a:cubicBezTo>
                  <a:pt x="541704" y="1112723"/>
                  <a:pt x="1059695" y="594733"/>
                  <a:pt x="1577685" y="76743"/>
                </a:cubicBezTo>
                <a:lnTo>
                  <a:pt x="1577890" y="76948"/>
                </a:lnTo>
                <a:close/>
              </a:path>
            </a:pathLst>
          </a:custGeom>
          <a:solidFill>
            <a:srgbClr val="4177B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BF50AEC-1934-43AF-9608-78D20140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5B6B41-AE43-4CE6-8E3D-93E7BB7E96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РЕЗУЛЬТАТ В ЦИФРАХ (1/2)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CDCA638-D083-4BCE-ABAE-C9E8F8133ED0}"/>
              </a:ext>
            </a:extLst>
          </p:cNvPr>
          <p:cNvSpPr txBox="1"/>
          <p:nvPr/>
        </p:nvSpPr>
        <p:spPr>
          <a:xfrm>
            <a:off x="552166" y="1356088"/>
            <a:ext cx="18551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СПЛАВ: 110Г13Л</a:t>
            </a:r>
          </a:p>
        </p:txBody>
      </p:sp>
      <p:grpSp>
        <p:nvGrpSpPr>
          <p:cNvPr id="174" name="Группа 173">
            <a:extLst>
              <a:ext uri="{FF2B5EF4-FFF2-40B4-BE49-F238E27FC236}">
                <a16:creationId xmlns:a16="http://schemas.microsoft.com/office/drawing/2014/main" id="{69F3A514-5E51-48B2-9E42-7DB7BF9DFC5C}"/>
              </a:ext>
            </a:extLst>
          </p:cNvPr>
          <p:cNvGrpSpPr/>
          <p:nvPr/>
        </p:nvGrpSpPr>
        <p:grpSpPr>
          <a:xfrm>
            <a:off x="4364544" y="1498216"/>
            <a:ext cx="3586085" cy="1360236"/>
            <a:chOff x="805291" y="1737176"/>
            <a:chExt cx="3586085" cy="1360236"/>
          </a:xfrm>
        </p:grpSpPr>
        <p:grpSp>
          <p:nvGrpSpPr>
            <p:cNvPr id="175" name="Группа 174">
              <a:extLst>
                <a:ext uri="{FF2B5EF4-FFF2-40B4-BE49-F238E27FC236}">
                  <a16:creationId xmlns:a16="http://schemas.microsoft.com/office/drawing/2014/main" id="{A9EEF4C7-9A6E-4A52-A383-1C9F3DCA55A2}"/>
                </a:ext>
              </a:extLst>
            </p:cNvPr>
            <p:cNvGrpSpPr/>
            <p:nvPr/>
          </p:nvGrpSpPr>
          <p:grpSpPr>
            <a:xfrm>
              <a:off x="805291" y="1737176"/>
              <a:ext cx="3586085" cy="1360236"/>
              <a:chOff x="805291" y="1737176"/>
              <a:chExt cx="3586085" cy="13602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88" name="Прямоугольник: скругленные верхние углы 187">
                <a:extLst>
                  <a:ext uri="{FF2B5EF4-FFF2-40B4-BE49-F238E27FC236}">
                    <a16:creationId xmlns:a16="http://schemas.microsoft.com/office/drawing/2014/main" id="{00B3D25D-7EAD-4851-968F-FCCEEE042232}"/>
                  </a:ext>
                </a:extLst>
              </p:cNvPr>
              <p:cNvSpPr/>
              <p:nvPr/>
            </p:nvSpPr>
            <p:spPr>
              <a:xfrm rot="5400000">
                <a:off x="2102481" y="808517"/>
                <a:ext cx="1360232" cy="3217558"/>
              </a:xfrm>
              <a:prstGeom prst="round2SameRect">
                <a:avLst>
                  <a:gd name="adj1" fmla="val 9649"/>
                  <a:gd name="adj2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89" name="Прямоугольник: скругленные верхние углы 188">
                <a:extLst>
                  <a:ext uri="{FF2B5EF4-FFF2-40B4-BE49-F238E27FC236}">
                    <a16:creationId xmlns:a16="http://schemas.microsoft.com/office/drawing/2014/main" id="{C30EB553-2265-4F1D-BFB2-C9D7FD020C97}"/>
                  </a:ext>
                </a:extLst>
              </p:cNvPr>
              <p:cNvSpPr/>
              <p:nvPr/>
            </p:nvSpPr>
            <p:spPr>
              <a:xfrm rot="16200000">
                <a:off x="309438" y="2233029"/>
                <a:ext cx="1360236" cy="368529"/>
              </a:xfrm>
              <a:prstGeom prst="round2SameRect">
                <a:avLst>
                  <a:gd name="adj1" fmla="val 9649"/>
                  <a:gd name="adj2" fmla="val 0"/>
                </a:avLst>
              </a:prstGeom>
              <a:solidFill>
                <a:srgbClr val="C8DEF3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524CB456-E562-40A0-8B0F-D1CAB01122AD}"/>
                </a:ext>
              </a:extLst>
            </p:cNvPr>
            <p:cNvSpPr txBox="1"/>
            <p:nvPr/>
          </p:nvSpPr>
          <p:spPr>
            <a:xfrm rot="16200000">
              <a:off x="483617" y="2343486"/>
              <a:ext cx="101187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4177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Переплав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004FBB1F-73E2-459E-AED7-62FD4596E176}"/>
                </a:ext>
              </a:extLst>
            </p:cNvPr>
            <p:cNvSpPr txBox="1"/>
            <p:nvPr/>
          </p:nvSpPr>
          <p:spPr>
            <a:xfrm>
              <a:off x="1265220" y="2013310"/>
              <a:ext cx="195444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ОБЪЕМ:</a:t>
              </a:r>
              <a:endPara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BEF5D313-658C-4E77-9094-8CABFE92E4AE}"/>
                </a:ext>
              </a:extLst>
            </p:cNvPr>
            <p:cNvSpPr txBox="1"/>
            <p:nvPr/>
          </p:nvSpPr>
          <p:spPr>
            <a:xfrm>
              <a:off x="3606754" y="2013706"/>
              <a:ext cx="56766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 algn="r">
                <a:buNone/>
              </a:pPr>
              <a:r>
                <a:rPr lang="ru-RU" sz="1400" dirty="0">
                  <a:solidFill>
                    <a:srgbClr val="002060"/>
                  </a:solidFill>
                </a:rPr>
                <a:t>6,1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6760969D-BDE7-43F5-9FF4-CD00CA211D38}"/>
                </a:ext>
              </a:extLst>
            </p:cNvPr>
            <p:cNvSpPr txBox="1"/>
            <p:nvPr/>
          </p:nvSpPr>
          <p:spPr>
            <a:xfrm>
              <a:off x="1269868" y="2327529"/>
              <a:ext cx="195444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ЭКОНОМИЯ:</a:t>
              </a:r>
              <a:endPara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5F996389-1B3F-4A7E-AC86-535221E2AAD2}"/>
                </a:ext>
              </a:extLst>
            </p:cNvPr>
            <p:cNvSpPr txBox="1"/>
            <p:nvPr/>
          </p:nvSpPr>
          <p:spPr>
            <a:xfrm>
              <a:off x="3467594" y="2327528"/>
              <a:ext cx="69749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 algn="r">
                <a:buNone/>
              </a:pPr>
              <a:r>
                <a:rPr lang="ru-RU" sz="1400" dirty="0">
                  <a:solidFill>
                    <a:srgbClr val="002060"/>
                  </a:solidFill>
                </a:rPr>
                <a:t>121,7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733A999-13DA-49E5-AAF1-3ABABCEDCFEE}"/>
                </a:ext>
              </a:extLst>
            </p:cNvPr>
            <p:cNvSpPr txBox="1"/>
            <p:nvPr/>
          </p:nvSpPr>
          <p:spPr>
            <a:xfrm>
              <a:off x="2585408" y="2014581"/>
              <a:ext cx="9498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>
                <a:buNone/>
              </a:pPr>
              <a:r>
                <a:rPr lang="ru-RU" b="0" dirty="0"/>
                <a:t>(тыс.т/год)</a:t>
              </a:r>
              <a:r>
                <a:rPr lang="ru-RU" sz="1200" b="0" dirty="0"/>
                <a:t> 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E83526E0-9B31-46FE-9CCE-DD1FD8630802}"/>
                </a:ext>
              </a:extLst>
            </p:cNvPr>
            <p:cNvSpPr txBox="1"/>
            <p:nvPr/>
          </p:nvSpPr>
          <p:spPr>
            <a:xfrm>
              <a:off x="2581877" y="2334786"/>
              <a:ext cx="108347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>
                <a:buNone/>
              </a:pPr>
              <a:r>
                <a:rPr lang="ru-RU" b="0" dirty="0"/>
                <a:t>(млн. ₽./год)</a:t>
              </a:r>
              <a:r>
                <a:rPr lang="ru-RU" sz="1200" b="0" dirty="0"/>
                <a:t> 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249AC980-1B84-4F62-9460-3CA8B0D56741}"/>
                </a:ext>
              </a:extLst>
            </p:cNvPr>
            <p:cNvSpPr txBox="1"/>
            <p:nvPr/>
          </p:nvSpPr>
          <p:spPr>
            <a:xfrm>
              <a:off x="1265220" y="2703366"/>
              <a:ext cx="195444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ИЗМЕНЕНИЕ :</a:t>
              </a:r>
              <a:endPara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54AB6BF7-81DC-4B3C-91EE-B2E27352CA1C}"/>
                </a:ext>
              </a:extLst>
            </p:cNvPr>
            <p:cNvSpPr txBox="1"/>
            <p:nvPr/>
          </p:nvSpPr>
          <p:spPr>
            <a:xfrm>
              <a:off x="3462946" y="2703365"/>
              <a:ext cx="69749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 algn="r">
                <a:buNone/>
              </a:pPr>
              <a:r>
                <a:rPr lang="ru-RU" sz="1400" dirty="0">
                  <a:solidFill>
                    <a:srgbClr val="002060"/>
                  </a:solidFill>
                </a:rPr>
                <a:t>-73,0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091E567E-C7E8-4281-A685-4841516DDE76}"/>
                </a:ext>
              </a:extLst>
            </p:cNvPr>
            <p:cNvSpPr txBox="1"/>
            <p:nvPr/>
          </p:nvSpPr>
          <p:spPr>
            <a:xfrm>
              <a:off x="2577229" y="2710623"/>
              <a:ext cx="108347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>
                <a:buNone/>
              </a:pPr>
              <a:r>
                <a:rPr lang="ru-RU" b="0" dirty="0"/>
                <a:t>(%)</a:t>
              </a:r>
              <a:r>
                <a:rPr lang="ru-RU" sz="1200" b="0" dirty="0"/>
                <a:t> </a:t>
              </a:r>
            </a:p>
          </p:txBody>
        </p:sp>
        <p:cxnSp>
          <p:nvCxnSpPr>
            <p:cNvPr id="186" name="Прямая соединительная линия 185">
              <a:extLst>
                <a:ext uri="{FF2B5EF4-FFF2-40B4-BE49-F238E27FC236}">
                  <a16:creationId xmlns:a16="http://schemas.microsoft.com/office/drawing/2014/main" id="{3D1381A9-A721-4A7F-88D9-17C9D21868ED}"/>
                </a:ext>
              </a:extLst>
            </p:cNvPr>
            <p:cNvCxnSpPr/>
            <p:nvPr/>
          </p:nvCxnSpPr>
          <p:spPr>
            <a:xfrm>
              <a:off x="1524001" y="2312080"/>
              <a:ext cx="2592000" cy="0"/>
            </a:xfrm>
            <a:prstGeom prst="line">
              <a:avLst/>
            </a:prstGeom>
            <a:ln w="15875">
              <a:solidFill>
                <a:schemeClr val="accent1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Прямая соединительная линия 186">
              <a:extLst>
                <a:ext uri="{FF2B5EF4-FFF2-40B4-BE49-F238E27FC236}">
                  <a16:creationId xmlns:a16="http://schemas.microsoft.com/office/drawing/2014/main" id="{04420098-8AE3-4B26-99A8-52103A613A26}"/>
                </a:ext>
              </a:extLst>
            </p:cNvPr>
            <p:cNvCxnSpPr/>
            <p:nvPr/>
          </p:nvCxnSpPr>
          <p:spPr>
            <a:xfrm>
              <a:off x="1502233" y="2660419"/>
              <a:ext cx="2592000" cy="0"/>
            </a:xfrm>
            <a:prstGeom prst="line">
              <a:avLst/>
            </a:prstGeom>
            <a:ln w="15875">
              <a:solidFill>
                <a:schemeClr val="accent1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0" name="Полилиния: фигура 189">
            <a:extLst>
              <a:ext uri="{FF2B5EF4-FFF2-40B4-BE49-F238E27FC236}">
                <a16:creationId xmlns:a16="http://schemas.microsoft.com/office/drawing/2014/main" id="{F4D7CCF2-7A02-42B8-AF9E-AA2BF0DE0D06}"/>
              </a:ext>
            </a:extLst>
          </p:cNvPr>
          <p:cNvSpPr/>
          <p:nvPr/>
        </p:nvSpPr>
        <p:spPr>
          <a:xfrm rot="2700000">
            <a:off x="4619800" y="535920"/>
            <a:ext cx="1924563" cy="1923835"/>
          </a:xfrm>
          <a:custGeom>
            <a:avLst/>
            <a:gdLst>
              <a:gd name="connsiteX0" fmla="*/ 1579156 w 1924563"/>
              <a:gd name="connsiteY0" fmla="*/ 75072 h 1923835"/>
              <a:gd name="connsiteX1" fmla="*/ 1714324 w 1924563"/>
              <a:gd name="connsiteY1" fmla="*/ 19083 h 1923835"/>
              <a:gd name="connsiteX2" fmla="*/ 1924563 w 1924563"/>
              <a:gd name="connsiteY2" fmla="*/ 0 h 1923835"/>
              <a:gd name="connsiteX3" fmla="*/ 1905480 w 1924563"/>
              <a:gd name="connsiteY3" fmla="*/ 210240 h 1923835"/>
              <a:gd name="connsiteX4" fmla="*/ 1849491 w 1924563"/>
              <a:gd name="connsiteY4" fmla="*/ 345408 h 1923835"/>
              <a:gd name="connsiteX5" fmla="*/ 1844406 w 1924563"/>
              <a:gd name="connsiteY5" fmla="*/ 348837 h 1923835"/>
              <a:gd name="connsiteX6" fmla="*/ 293122 w 1924563"/>
              <a:gd name="connsiteY6" fmla="*/ 1900121 h 1923835"/>
              <a:gd name="connsiteX7" fmla="*/ 178623 w 1924563"/>
              <a:gd name="connsiteY7" fmla="*/ 1900121 h 1923835"/>
              <a:gd name="connsiteX8" fmla="*/ 23713 w 1924563"/>
              <a:gd name="connsiteY8" fmla="*/ 1745212 h 1923835"/>
              <a:gd name="connsiteX9" fmla="*/ 23713 w 1924563"/>
              <a:gd name="connsiteY9" fmla="*/ 1630713 h 1923835"/>
              <a:gd name="connsiteX10" fmla="*/ 1577685 w 1924563"/>
              <a:gd name="connsiteY10" fmla="*/ 76743 h 1923835"/>
              <a:gd name="connsiteX11" fmla="*/ 1577890 w 1924563"/>
              <a:gd name="connsiteY11" fmla="*/ 76948 h 192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24563" h="1923835">
                <a:moveTo>
                  <a:pt x="1579156" y="75072"/>
                </a:moveTo>
                <a:cubicBezTo>
                  <a:pt x="1613748" y="40479"/>
                  <a:pt x="1661538" y="19082"/>
                  <a:pt x="1714324" y="19083"/>
                </a:cubicBezTo>
                <a:cubicBezTo>
                  <a:pt x="1784403" y="19083"/>
                  <a:pt x="1854483" y="12722"/>
                  <a:pt x="1924563" y="0"/>
                </a:cubicBezTo>
                <a:cubicBezTo>
                  <a:pt x="1911841" y="70080"/>
                  <a:pt x="1905480" y="140160"/>
                  <a:pt x="1905480" y="210240"/>
                </a:cubicBezTo>
                <a:cubicBezTo>
                  <a:pt x="1905480" y="263026"/>
                  <a:pt x="1884084" y="310816"/>
                  <a:pt x="1849491" y="345408"/>
                </a:cubicBezTo>
                <a:lnTo>
                  <a:pt x="1844406" y="348837"/>
                </a:lnTo>
                <a:lnTo>
                  <a:pt x="293122" y="1900121"/>
                </a:lnTo>
                <a:cubicBezTo>
                  <a:pt x="261503" y="1931740"/>
                  <a:pt x="210241" y="1931740"/>
                  <a:pt x="178623" y="1900121"/>
                </a:cubicBezTo>
                <a:lnTo>
                  <a:pt x="23713" y="1745212"/>
                </a:lnTo>
                <a:cubicBezTo>
                  <a:pt x="-7905" y="1713594"/>
                  <a:pt x="-7905" y="1662331"/>
                  <a:pt x="23713" y="1630713"/>
                </a:cubicBezTo>
                <a:cubicBezTo>
                  <a:pt x="541704" y="1112723"/>
                  <a:pt x="1059695" y="594733"/>
                  <a:pt x="1577685" y="76743"/>
                </a:cubicBezTo>
                <a:lnTo>
                  <a:pt x="1577890" y="76948"/>
                </a:lnTo>
                <a:close/>
              </a:path>
            </a:pathLst>
          </a:custGeom>
          <a:solidFill>
            <a:srgbClr val="4177B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124F78B8-096F-484C-8A40-EA338F3FF287}"/>
              </a:ext>
            </a:extLst>
          </p:cNvPr>
          <p:cNvSpPr txBox="1"/>
          <p:nvPr/>
        </p:nvSpPr>
        <p:spPr>
          <a:xfrm>
            <a:off x="4269229" y="1356087"/>
            <a:ext cx="18551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СПЛАВ: 110Г13Л</a:t>
            </a:r>
          </a:p>
        </p:txBody>
      </p:sp>
      <p:grpSp>
        <p:nvGrpSpPr>
          <p:cNvPr id="192" name="Группа 191">
            <a:extLst>
              <a:ext uri="{FF2B5EF4-FFF2-40B4-BE49-F238E27FC236}">
                <a16:creationId xmlns:a16="http://schemas.microsoft.com/office/drawing/2014/main" id="{474A0F2C-039C-483A-8C00-8F466D37EA81}"/>
              </a:ext>
            </a:extLst>
          </p:cNvPr>
          <p:cNvGrpSpPr/>
          <p:nvPr/>
        </p:nvGrpSpPr>
        <p:grpSpPr>
          <a:xfrm>
            <a:off x="8074704" y="1498216"/>
            <a:ext cx="3586085" cy="1360236"/>
            <a:chOff x="805291" y="1737176"/>
            <a:chExt cx="3586085" cy="1360236"/>
          </a:xfrm>
        </p:grpSpPr>
        <p:grpSp>
          <p:nvGrpSpPr>
            <p:cNvPr id="193" name="Группа 192">
              <a:extLst>
                <a:ext uri="{FF2B5EF4-FFF2-40B4-BE49-F238E27FC236}">
                  <a16:creationId xmlns:a16="http://schemas.microsoft.com/office/drawing/2014/main" id="{63611B2F-06D8-4FCC-8E8F-DAECD03BA50E}"/>
                </a:ext>
              </a:extLst>
            </p:cNvPr>
            <p:cNvGrpSpPr/>
            <p:nvPr/>
          </p:nvGrpSpPr>
          <p:grpSpPr>
            <a:xfrm>
              <a:off x="805291" y="1737176"/>
              <a:ext cx="3586085" cy="1360236"/>
              <a:chOff x="805291" y="1737176"/>
              <a:chExt cx="3586085" cy="13602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06" name="Прямоугольник: скругленные верхние углы 205">
                <a:extLst>
                  <a:ext uri="{FF2B5EF4-FFF2-40B4-BE49-F238E27FC236}">
                    <a16:creationId xmlns:a16="http://schemas.microsoft.com/office/drawing/2014/main" id="{BBE3C27D-FE93-4FB2-BC56-F99E7A8EC7E5}"/>
                  </a:ext>
                </a:extLst>
              </p:cNvPr>
              <p:cNvSpPr/>
              <p:nvPr/>
            </p:nvSpPr>
            <p:spPr>
              <a:xfrm rot="5400000">
                <a:off x="2102481" y="808517"/>
                <a:ext cx="1360232" cy="3217558"/>
              </a:xfrm>
              <a:prstGeom prst="round2SameRect">
                <a:avLst>
                  <a:gd name="adj1" fmla="val 9649"/>
                  <a:gd name="adj2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07" name="Прямоугольник: скругленные верхние углы 206">
                <a:extLst>
                  <a:ext uri="{FF2B5EF4-FFF2-40B4-BE49-F238E27FC236}">
                    <a16:creationId xmlns:a16="http://schemas.microsoft.com/office/drawing/2014/main" id="{901E9A8D-71C4-4361-8213-B50218D99870}"/>
                  </a:ext>
                </a:extLst>
              </p:cNvPr>
              <p:cNvSpPr/>
              <p:nvPr/>
            </p:nvSpPr>
            <p:spPr>
              <a:xfrm rot="16200000">
                <a:off x="309438" y="2233029"/>
                <a:ext cx="1360236" cy="368529"/>
              </a:xfrm>
              <a:prstGeom prst="round2SameRect">
                <a:avLst>
                  <a:gd name="adj1" fmla="val 9649"/>
                  <a:gd name="adj2" fmla="val 0"/>
                </a:avLst>
              </a:prstGeom>
              <a:solidFill>
                <a:srgbClr val="C8DEF3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DE64A2D-2B33-4468-B599-BBA1751D784C}"/>
                </a:ext>
              </a:extLst>
            </p:cNvPr>
            <p:cNvSpPr txBox="1"/>
            <p:nvPr/>
          </p:nvSpPr>
          <p:spPr>
            <a:xfrm rot="16200000">
              <a:off x="483617" y="2343486"/>
              <a:ext cx="101187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4177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 свежих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CEB10AD9-2440-43ED-9D40-9870D674B613}"/>
                </a:ext>
              </a:extLst>
            </p:cNvPr>
            <p:cNvSpPr txBox="1"/>
            <p:nvPr/>
          </p:nvSpPr>
          <p:spPr>
            <a:xfrm>
              <a:off x="1265220" y="2013310"/>
              <a:ext cx="195444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ОБЪЕМ:</a:t>
              </a:r>
              <a:endPara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22312834-FC9D-43F7-AC0B-14DE29475DAB}"/>
                </a:ext>
              </a:extLst>
            </p:cNvPr>
            <p:cNvSpPr txBox="1"/>
            <p:nvPr/>
          </p:nvSpPr>
          <p:spPr>
            <a:xfrm>
              <a:off x="3722867" y="2013706"/>
              <a:ext cx="56766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>
                <a:buNone/>
              </a:pPr>
              <a:r>
                <a:rPr lang="ru-RU" sz="1400" dirty="0">
                  <a:solidFill>
                    <a:srgbClr val="002060"/>
                  </a:solidFill>
                </a:rPr>
                <a:t>1,2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92F4BCE2-8A4B-484B-AC68-5D61904E3A8E}"/>
                </a:ext>
              </a:extLst>
            </p:cNvPr>
            <p:cNvSpPr txBox="1"/>
            <p:nvPr/>
          </p:nvSpPr>
          <p:spPr>
            <a:xfrm>
              <a:off x="1269868" y="2327529"/>
              <a:ext cx="195444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ЭКОНОМИЯ:</a:t>
              </a:r>
              <a:endPara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F5CFBE50-72C9-4355-9F74-1ABF142FF261}"/>
                </a:ext>
              </a:extLst>
            </p:cNvPr>
            <p:cNvSpPr txBox="1"/>
            <p:nvPr/>
          </p:nvSpPr>
          <p:spPr>
            <a:xfrm>
              <a:off x="3467594" y="2327528"/>
              <a:ext cx="69749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 algn="r">
                <a:buNone/>
              </a:pPr>
              <a:r>
                <a:rPr lang="ru-RU" sz="1400" dirty="0">
                  <a:solidFill>
                    <a:srgbClr val="002060"/>
                  </a:solidFill>
                </a:rPr>
                <a:t>17,0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D47FA99F-C9FA-42B4-BF15-C42309B29C9D}"/>
                </a:ext>
              </a:extLst>
            </p:cNvPr>
            <p:cNvSpPr txBox="1"/>
            <p:nvPr/>
          </p:nvSpPr>
          <p:spPr>
            <a:xfrm>
              <a:off x="2578272" y="2014581"/>
              <a:ext cx="9498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>
                <a:buNone/>
              </a:pPr>
              <a:r>
                <a:rPr lang="ru-RU" b="0" dirty="0"/>
                <a:t>(тыс.т/год)</a:t>
              </a:r>
              <a:r>
                <a:rPr lang="ru-RU" sz="1200" b="0" dirty="0"/>
                <a:t> 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233EACFB-F603-488E-952C-7287341D5F0C}"/>
                </a:ext>
              </a:extLst>
            </p:cNvPr>
            <p:cNvSpPr txBox="1"/>
            <p:nvPr/>
          </p:nvSpPr>
          <p:spPr>
            <a:xfrm>
              <a:off x="2574741" y="2334786"/>
              <a:ext cx="108347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>
                <a:buNone/>
              </a:pPr>
              <a:r>
                <a:rPr lang="ru-RU" b="0" dirty="0"/>
                <a:t>(млн. ₽./год)</a:t>
              </a:r>
              <a:r>
                <a:rPr lang="ru-RU" sz="1200" b="0" dirty="0"/>
                <a:t> 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FB6DCB04-FB05-4449-8D7B-A74D70F1AA96}"/>
                </a:ext>
              </a:extLst>
            </p:cNvPr>
            <p:cNvSpPr txBox="1"/>
            <p:nvPr/>
          </p:nvSpPr>
          <p:spPr>
            <a:xfrm>
              <a:off x="1265220" y="2703366"/>
              <a:ext cx="195444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ИЗМЕНЕНИЕ :</a:t>
              </a:r>
              <a:endPara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4C299025-E202-47D2-B41F-DFBF064C197B}"/>
                </a:ext>
              </a:extLst>
            </p:cNvPr>
            <p:cNvSpPr txBox="1"/>
            <p:nvPr/>
          </p:nvSpPr>
          <p:spPr>
            <a:xfrm>
              <a:off x="3462946" y="2703365"/>
              <a:ext cx="69749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 algn="r">
                <a:buNone/>
              </a:pPr>
              <a:r>
                <a:rPr lang="ru-RU" sz="1400" dirty="0">
                  <a:solidFill>
                    <a:srgbClr val="002060"/>
                  </a:solidFill>
                </a:rPr>
                <a:t>-53,7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736CC14F-C162-45F5-B51D-13ECED92E915}"/>
                </a:ext>
              </a:extLst>
            </p:cNvPr>
            <p:cNvSpPr txBox="1"/>
            <p:nvPr/>
          </p:nvSpPr>
          <p:spPr>
            <a:xfrm>
              <a:off x="2570093" y="2710623"/>
              <a:ext cx="108347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171450" indent="-171450">
                <a:buFont typeface="Arial" panose="020B0604020202020204" pitchFamily="34" charset="0"/>
                <a:buChar char="•"/>
                <a:defRPr sz="1050" b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marL="0" indent="0">
                <a:buNone/>
              </a:pPr>
              <a:r>
                <a:rPr lang="ru-RU" b="0" dirty="0"/>
                <a:t>(%)</a:t>
              </a:r>
              <a:r>
                <a:rPr lang="ru-RU" sz="1200" b="0" dirty="0"/>
                <a:t> </a:t>
              </a:r>
            </a:p>
          </p:txBody>
        </p:sp>
        <p:cxnSp>
          <p:nvCxnSpPr>
            <p:cNvPr id="204" name="Прямая соединительная линия 203">
              <a:extLst>
                <a:ext uri="{FF2B5EF4-FFF2-40B4-BE49-F238E27FC236}">
                  <a16:creationId xmlns:a16="http://schemas.microsoft.com/office/drawing/2014/main" id="{F2A2D10A-9D63-471B-9109-D430F762A81A}"/>
                </a:ext>
              </a:extLst>
            </p:cNvPr>
            <p:cNvCxnSpPr/>
            <p:nvPr/>
          </p:nvCxnSpPr>
          <p:spPr>
            <a:xfrm>
              <a:off x="1524001" y="2312080"/>
              <a:ext cx="2592000" cy="0"/>
            </a:xfrm>
            <a:prstGeom prst="line">
              <a:avLst/>
            </a:prstGeom>
            <a:ln w="15875">
              <a:solidFill>
                <a:schemeClr val="accent1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Прямая соединительная линия 204">
              <a:extLst>
                <a:ext uri="{FF2B5EF4-FFF2-40B4-BE49-F238E27FC236}">
                  <a16:creationId xmlns:a16="http://schemas.microsoft.com/office/drawing/2014/main" id="{12A16E7D-9DE8-44FB-9C1B-8F6CFD6CF33A}"/>
                </a:ext>
              </a:extLst>
            </p:cNvPr>
            <p:cNvCxnSpPr/>
            <p:nvPr/>
          </p:nvCxnSpPr>
          <p:spPr>
            <a:xfrm>
              <a:off x="1502233" y="2660419"/>
              <a:ext cx="2592000" cy="0"/>
            </a:xfrm>
            <a:prstGeom prst="line">
              <a:avLst/>
            </a:prstGeom>
            <a:ln w="15875">
              <a:solidFill>
                <a:schemeClr val="accent1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" name="Полилиния: фигура 207">
            <a:extLst>
              <a:ext uri="{FF2B5EF4-FFF2-40B4-BE49-F238E27FC236}">
                <a16:creationId xmlns:a16="http://schemas.microsoft.com/office/drawing/2014/main" id="{C2557F90-D2C8-4629-8C96-5451BDD20474}"/>
              </a:ext>
            </a:extLst>
          </p:cNvPr>
          <p:cNvSpPr/>
          <p:nvPr/>
        </p:nvSpPr>
        <p:spPr>
          <a:xfrm rot="2700000">
            <a:off x="8329960" y="535920"/>
            <a:ext cx="1924563" cy="1923835"/>
          </a:xfrm>
          <a:custGeom>
            <a:avLst/>
            <a:gdLst>
              <a:gd name="connsiteX0" fmla="*/ 1579156 w 1924563"/>
              <a:gd name="connsiteY0" fmla="*/ 75072 h 1923835"/>
              <a:gd name="connsiteX1" fmla="*/ 1714324 w 1924563"/>
              <a:gd name="connsiteY1" fmla="*/ 19083 h 1923835"/>
              <a:gd name="connsiteX2" fmla="*/ 1924563 w 1924563"/>
              <a:gd name="connsiteY2" fmla="*/ 0 h 1923835"/>
              <a:gd name="connsiteX3" fmla="*/ 1905480 w 1924563"/>
              <a:gd name="connsiteY3" fmla="*/ 210240 h 1923835"/>
              <a:gd name="connsiteX4" fmla="*/ 1849491 w 1924563"/>
              <a:gd name="connsiteY4" fmla="*/ 345408 h 1923835"/>
              <a:gd name="connsiteX5" fmla="*/ 1844406 w 1924563"/>
              <a:gd name="connsiteY5" fmla="*/ 348837 h 1923835"/>
              <a:gd name="connsiteX6" fmla="*/ 293122 w 1924563"/>
              <a:gd name="connsiteY6" fmla="*/ 1900121 h 1923835"/>
              <a:gd name="connsiteX7" fmla="*/ 178623 w 1924563"/>
              <a:gd name="connsiteY7" fmla="*/ 1900121 h 1923835"/>
              <a:gd name="connsiteX8" fmla="*/ 23713 w 1924563"/>
              <a:gd name="connsiteY8" fmla="*/ 1745212 h 1923835"/>
              <a:gd name="connsiteX9" fmla="*/ 23713 w 1924563"/>
              <a:gd name="connsiteY9" fmla="*/ 1630713 h 1923835"/>
              <a:gd name="connsiteX10" fmla="*/ 1577685 w 1924563"/>
              <a:gd name="connsiteY10" fmla="*/ 76743 h 1923835"/>
              <a:gd name="connsiteX11" fmla="*/ 1577890 w 1924563"/>
              <a:gd name="connsiteY11" fmla="*/ 76948 h 192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24563" h="1923835">
                <a:moveTo>
                  <a:pt x="1579156" y="75072"/>
                </a:moveTo>
                <a:cubicBezTo>
                  <a:pt x="1613748" y="40479"/>
                  <a:pt x="1661538" y="19082"/>
                  <a:pt x="1714324" y="19083"/>
                </a:cubicBezTo>
                <a:cubicBezTo>
                  <a:pt x="1784403" y="19083"/>
                  <a:pt x="1854483" y="12722"/>
                  <a:pt x="1924563" y="0"/>
                </a:cubicBezTo>
                <a:cubicBezTo>
                  <a:pt x="1911841" y="70080"/>
                  <a:pt x="1905480" y="140160"/>
                  <a:pt x="1905480" y="210240"/>
                </a:cubicBezTo>
                <a:cubicBezTo>
                  <a:pt x="1905480" y="263026"/>
                  <a:pt x="1884084" y="310816"/>
                  <a:pt x="1849491" y="345408"/>
                </a:cubicBezTo>
                <a:lnTo>
                  <a:pt x="1844406" y="348837"/>
                </a:lnTo>
                <a:lnTo>
                  <a:pt x="293122" y="1900121"/>
                </a:lnTo>
                <a:cubicBezTo>
                  <a:pt x="261503" y="1931740"/>
                  <a:pt x="210241" y="1931740"/>
                  <a:pt x="178623" y="1900121"/>
                </a:cubicBezTo>
                <a:lnTo>
                  <a:pt x="23713" y="1745212"/>
                </a:lnTo>
                <a:cubicBezTo>
                  <a:pt x="-7905" y="1713594"/>
                  <a:pt x="-7905" y="1662331"/>
                  <a:pt x="23713" y="1630713"/>
                </a:cubicBezTo>
                <a:cubicBezTo>
                  <a:pt x="541704" y="1112723"/>
                  <a:pt x="1059695" y="594733"/>
                  <a:pt x="1577685" y="76743"/>
                </a:cubicBezTo>
                <a:lnTo>
                  <a:pt x="1577890" y="76948"/>
                </a:lnTo>
                <a:close/>
              </a:path>
            </a:pathLst>
          </a:custGeom>
          <a:solidFill>
            <a:srgbClr val="4177B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D9093CDB-FC66-4A9C-BFE3-C0E54896FA32}"/>
              </a:ext>
            </a:extLst>
          </p:cNvPr>
          <p:cNvSpPr txBox="1"/>
          <p:nvPr/>
        </p:nvSpPr>
        <p:spPr>
          <a:xfrm>
            <a:off x="7979389" y="1356087"/>
            <a:ext cx="18551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СПЛАВ: 280Х29НЛ</a:t>
            </a:r>
          </a:p>
        </p:txBody>
      </p:sp>
      <p:sp>
        <p:nvSpPr>
          <p:cNvPr id="210" name="TextBox 19">
            <a:extLst>
              <a:ext uri="{FF2B5EF4-FFF2-40B4-BE49-F238E27FC236}">
                <a16:creationId xmlns:a16="http://schemas.microsoft.com/office/drawing/2014/main" id="{BC0AD0C7-9CB4-4499-9B7F-F2C081DC53F5}"/>
              </a:ext>
            </a:extLst>
          </p:cNvPr>
          <p:cNvSpPr txBox="1"/>
          <p:nvPr/>
        </p:nvSpPr>
        <p:spPr>
          <a:xfrm>
            <a:off x="639770" y="3188940"/>
            <a:ext cx="10912460" cy="5712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Кейс крупного машиностроительного предприятия Республики Узбекистан: </a:t>
            </a:r>
            <a:r>
              <a:rPr lang="ru-RU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снижение сырьевых затрат на 53–73% </a:t>
            </a:r>
            <a:r>
              <a:rPr lang="ru-RU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суммарная годовая экономия в рублевом эквиваленте: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072E051D-24BB-40C2-8E2A-BCBC10F3BC76}"/>
              </a:ext>
            </a:extLst>
          </p:cNvPr>
          <p:cNvSpPr txBox="1"/>
          <p:nvPr/>
        </p:nvSpPr>
        <p:spPr>
          <a:xfrm>
            <a:off x="538249" y="6468950"/>
            <a:ext cx="65151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пересчете по среднегодовому курсу 2022 г.: 61,85 ₽ / 10 тыс.сум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3E5519-BC29-452D-BCBA-818C3E0B6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1668" y="3849201"/>
            <a:ext cx="13015335" cy="3199096"/>
          </a:xfrm>
          <a:prstGeom prst="rect">
            <a:avLst/>
          </a:prstGeom>
        </p:spPr>
      </p:pic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AAC5521-8C8E-4E9E-B5AD-CE1610B25903}"/>
              </a:ext>
            </a:extLst>
          </p:cNvPr>
          <p:cNvCxnSpPr>
            <a:cxnSpLocks/>
          </p:cNvCxnSpPr>
          <p:nvPr/>
        </p:nvCxnSpPr>
        <p:spPr>
          <a:xfrm>
            <a:off x="4430937" y="3679371"/>
            <a:ext cx="0" cy="264885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>
            <a:extLst>
              <a:ext uri="{FF2B5EF4-FFF2-40B4-BE49-F238E27FC236}">
                <a16:creationId xmlns:a16="http://schemas.microsoft.com/office/drawing/2014/main" id="{88648B84-0F6B-4D60-BBEF-0C07BEA327FA}"/>
              </a:ext>
            </a:extLst>
          </p:cNvPr>
          <p:cNvCxnSpPr>
            <a:cxnSpLocks/>
          </p:cNvCxnSpPr>
          <p:nvPr/>
        </p:nvCxnSpPr>
        <p:spPr>
          <a:xfrm>
            <a:off x="7750628" y="3686628"/>
            <a:ext cx="0" cy="264885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440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BF50AEC-1934-43AF-9608-78D20140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5B6B41-AE43-4CE6-8E3D-93E7BB7E96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РЕШАЕМАЯ ПРОБЛЕМАТИКА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E97519F2-6BC9-45D9-B60C-E23FAAA443D6}"/>
              </a:ext>
            </a:extLst>
          </p:cNvPr>
          <p:cNvSpPr/>
          <p:nvPr/>
        </p:nvSpPr>
        <p:spPr>
          <a:xfrm>
            <a:off x="6121226" y="1292772"/>
            <a:ext cx="74594" cy="4912535"/>
          </a:xfrm>
          <a:prstGeom prst="roundRect">
            <a:avLst>
              <a:gd name="adj" fmla="val 45789"/>
            </a:avLst>
          </a:prstGeom>
          <a:gradFill>
            <a:gsLst>
              <a:gs pos="31000">
                <a:srgbClr val="008080">
                  <a:alpha val="88000"/>
                </a:srgbClr>
              </a:gs>
              <a:gs pos="99000">
                <a:srgbClr val="263668"/>
              </a:gs>
              <a:gs pos="0">
                <a:srgbClr val="00CC66">
                  <a:alpha val="31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Равнобедренный треугольник 47">
            <a:extLst>
              <a:ext uri="{FF2B5EF4-FFF2-40B4-BE49-F238E27FC236}">
                <a16:creationId xmlns:a16="http://schemas.microsoft.com/office/drawing/2014/main" id="{F4BCF852-D538-4A50-9072-1F5EE7B44D98}"/>
              </a:ext>
            </a:extLst>
          </p:cNvPr>
          <p:cNvSpPr/>
          <p:nvPr/>
        </p:nvSpPr>
        <p:spPr>
          <a:xfrm rot="16200000">
            <a:off x="5998775" y="1767491"/>
            <a:ext cx="144000" cy="108000"/>
          </a:xfrm>
          <a:prstGeom prst="triangle">
            <a:avLst/>
          </a:prstGeom>
          <a:solidFill>
            <a:srgbClr val="314F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Равнобедренный треугольник 48">
            <a:extLst>
              <a:ext uri="{FF2B5EF4-FFF2-40B4-BE49-F238E27FC236}">
                <a16:creationId xmlns:a16="http://schemas.microsoft.com/office/drawing/2014/main" id="{671DD387-2A87-48D1-819F-1F00C9882E75}"/>
              </a:ext>
            </a:extLst>
          </p:cNvPr>
          <p:cNvSpPr/>
          <p:nvPr/>
        </p:nvSpPr>
        <p:spPr>
          <a:xfrm rot="16200000">
            <a:off x="5998775" y="3699852"/>
            <a:ext cx="144000" cy="108000"/>
          </a:xfrm>
          <a:prstGeom prst="triangle">
            <a:avLst/>
          </a:prstGeom>
          <a:solidFill>
            <a:srgbClr val="2078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Равнобедренный треугольник 49">
            <a:extLst>
              <a:ext uri="{FF2B5EF4-FFF2-40B4-BE49-F238E27FC236}">
                <a16:creationId xmlns:a16="http://schemas.microsoft.com/office/drawing/2014/main" id="{84CF9996-7FB1-4034-BADC-3CFD5A86E60D}"/>
              </a:ext>
            </a:extLst>
          </p:cNvPr>
          <p:cNvSpPr/>
          <p:nvPr/>
        </p:nvSpPr>
        <p:spPr>
          <a:xfrm rot="16200000">
            <a:off x="5998775" y="5592688"/>
            <a:ext cx="144000" cy="108000"/>
          </a:xfrm>
          <a:prstGeom prst="triangle">
            <a:avLst/>
          </a:prstGeom>
          <a:solidFill>
            <a:srgbClr val="75D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Равнобедренный треугольник 50">
            <a:extLst>
              <a:ext uri="{FF2B5EF4-FFF2-40B4-BE49-F238E27FC236}">
                <a16:creationId xmlns:a16="http://schemas.microsoft.com/office/drawing/2014/main" id="{5CA803AB-227C-403E-811E-89E4DE467322}"/>
              </a:ext>
            </a:extLst>
          </p:cNvPr>
          <p:cNvSpPr/>
          <p:nvPr/>
        </p:nvSpPr>
        <p:spPr>
          <a:xfrm rot="5400000">
            <a:off x="6174271" y="2711542"/>
            <a:ext cx="144000" cy="108000"/>
          </a:xfrm>
          <a:prstGeom prst="triangle">
            <a:avLst/>
          </a:prstGeom>
          <a:solidFill>
            <a:srgbClr val="225B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Равнобедренный треугольник 52">
            <a:extLst>
              <a:ext uri="{FF2B5EF4-FFF2-40B4-BE49-F238E27FC236}">
                <a16:creationId xmlns:a16="http://schemas.microsoft.com/office/drawing/2014/main" id="{BF304348-A247-4864-A525-07C0A7336C56}"/>
              </a:ext>
            </a:extLst>
          </p:cNvPr>
          <p:cNvSpPr/>
          <p:nvPr/>
        </p:nvSpPr>
        <p:spPr>
          <a:xfrm rot="5400000">
            <a:off x="6174271" y="4673823"/>
            <a:ext cx="144000" cy="108000"/>
          </a:xfrm>
          <a:prstGeom prst="triangle">
            <a:avLst/>
          </a:prstGeom>
          <a:solidFill>
            <a:srgbClr val="1F8D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5A913815-F59D-4C25-B079-7B712ADC8883}"/>
              </a:ext>
            </a:extLst>
          </p:cNvPr>
          <p:cNvSpPr/>
          <p:nvPr/>
        </p:nvSpPr>
        <p:spPr>
          <a:xfrm>
            <a:off x="2299510" y="1368656"/>
            <a:ext cx="2896552" cy="8538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6675">
            <a:solidFill>
              <a:srgbClr val="314F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TextBox 19">
            <a:extLst>
              <a:ext uri="{FF2B5EF4-FFF2-40B4-BE49-F238E27FC236}">
                <a16:creationId xmlns:a16="http://schemas.microsoft.com/office/drawing/2014/main" id="{89D6AB91-6B91-440D-B2D9-4B654940727E}"/>
              </a:ext>
            </a:extLst>
          </p:cNvPr>
          <p:cNvSpPr txBox="1"/>
          <p:nvPr/>
        </p:nvSpPr>
        <p:spPr>
          <a:xfrm>
            <a:off x="2519249" y="1455795"/>
            <a:ext cx="2457072" cy="674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314F77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Низкая чувствительность к изменению остатков и цен материалов </a:t>
            </a:r>
          </a:p>
        </p:txBody>
      </p:sp>
      <p:sp>
        <p:nvSpPr>
          <p:cNvPr id="55" name="Равнобедренный треугольник 54">
            <a:extLst>
              <a:ext uri="{FF2B5EF4-FFF2-40B4-BE49-F238E27FC236}">
                <a16:creationId xmlns:a16="http://schemas.microsoft.com/office/drawing/2014/main" id="{5D6D1470-F2D4-4901-A73D-3FE2ABF287EF}"/>
              </a:ext>
            </a:extLst>
          </p:cNvPr>
          <p:cNvSpPr/>
          <p:nvPr/>
        </p:nvSpPr>
        <p:spPr>
          <a:xfrm rot="5400000">
            <a:off x="5200803" y="1767491"/>
            <a:ext cx="144000" cy="108000"/>
          </a:xfrm>
          <a:prstGeom prst="triangle">
            <a:avLst/>
          </a:prstGeom>
          <a:solidFill>
            <a:srgbClr val="314F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15B199F6-DF9F-4E3D-B253-87FA8981B36F}"/>
              </a:ext>
            </a:extLst>
          </p:cNvPr>
          <p:cNvCxnSpPr>
            <a:cxnSpLocks/>
          </p:cNvCxnSpPr>
          <p:nvPr/>
        </p:nvCxnSpPr>
        <p:spPr>
          <a:xfrm flipH="1">
            <a:off x="5393477" y="1821491"/>
            <a:ext cx="540000" cy="0"/>
          </a:xfrm>
          <a:prstGeom prst="line">
            <a:avLst/>
          </a:prstGeom>
          <a:ln w="15875">
            <a:solidFill>
              <a:srgbClr val="314F7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D2FC3C1E-0F6D-4ED9-A2EF-96D131AFCBDE}"/>
              </a:ext>
            </a:extLst>
          </p:cNvPr>
          <p:cNvGrpSpPr/>
          <p:nvPr/>
        </p:nvGrpSpPr>
        <p:grpSpPr>
          <a:xfrm>
            <a:off x="2309626" y="3298139"/>
            <a:ext cx="3636551" cy="901798"/>
            <a:chOff x="2309626" y="1368656"/>
            <a:chExt cx="3636551" cy="901798"/>
          </a:xfrm>
        </p:grpSpPr>
        <p:sp>
          <p:nvSpPr>
            <p:cNvPr id="61" name="Прямоугольник: скругленные углы 60">
              <a:extLst>
                <a:ext uri="{FF2B5EF4-FFF2-40B4-BE49-F238E27FC236}">
                  <a16:creationId xmlns:a16="http://schemas.microsoft.com/office/drawing/2014/main" id="{F675AA46-C17D-4188-879F-7DC2E8209D3F}"/>
                </a:ext>
              </a:extLst>
            </p:cNvPr>
            <p:cNvSpPr/>
            <p:nvPr/>
          </p:nvSpPr>
          <p:spPr>
            <a:xfrm>
              <a:off x="2309626" y="1368656"/>
              <a:ext cx="2896552" cy="9017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6675">
              <a:solidFill>
                <a:srgbClr val="2078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3" name="TextBox 19">
              <a:extLst>
                <a:ext uri="{FF2B5EF4-FFF2-40B4-BE49-F238E27FC236}">
                  <a16:creationId xmlns:a16="http://schemas.microsoft.com/office/drawing/2014/main" id="{E4D7ED0F-6963-476B-91E3-3DC43C28A872}"/>
                </a:ext>
              </a:extLst>
            </p:cNvPr>
            <p:cNvSpPr txBox="1"/>
            <p:nvPr/>
          </p:nvSpPr>
          <p:spPr>
            <a:xfrm>
              <a:off x="2541730" y="1480937"/>
              <a:ext cx="2412111" cy="67480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400" b="1" dirty="0">
                  <a:solidFill>
                    <a:srgbClr val="207885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Непрозрачный учет материалов и контроль себестоимости</a:t>
              </a:r>
            </a:p>
          </p:txBody>
        </p:sp>
        <p:sp>
          <p:nvSpPr>
            <p:cNvPr id="64" name="Равнобедренный треугольник 63">
              <a:extLst>
                <a:ext uri="{FF2B5EF4-FFF2-40B4-BE49-F238E27FC236}">
                  <a16:creationId xmlns:a16="http://schemas.microsoft.com/office/drawing/2014/main" id="{469F4BE2-F8DF-4744-B720-7875E33AC801}"/>
                </a:ext>
              </a:extLst>
            </p:cNvPr>
            <p:cNvSpPr/>
            <p:nvPr/>
          </p:nvSpPr>
          <p:spPr>
            <a:xfrm rot="5400000">
              <a:off x="5213503" y="1767491"/>
              <a:ext cx="144000" cy="108000"/>
            </a:xfrm>
            <a:prstGeom prst="triangle">
              <a:avLst/>
            </a:prstGeom>
            <a:solidFill>
              <a:srgbClr val="207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65" name="Прямая соединительная линия 64">
              <a:extLst>
                <a:ext uri="{FF2B5EF4-FFF2-40B4-BE49-F238E27FC236}">
                  <a16:creationId xmlns:a16="http://schemas.microsoft.com/office/drawing/2014/main" id="{84B6AE79-9822-4D7E-AB1E-85F8CF6856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06177" y="1821491"/>
              <a:ext cx="540000" cy="0"/>
            </a:xfrm>
            <a:prstGeom prst="line">
              <a:avLst/>
            </a:prstGeom>
            <a:ln w="15875">
              <a:solidFill>
                <a:srgbClr val="207885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2F2B25E5-5DC6-4EAF-A31B-76C6B90ACADF}"/>
              </a:ext>
            </a:extLst>
          </p:cNvPr>
          <p:cNvGrpSpPr/>
          <p:nvPr/>
        </p:nvGrpSpPr>
        <p:grpSpPr>
          <a:xfrm>
            <a:off x="2299510" y="5193910"/>
            <a:ext cx="3646667" cy="901798"/>
            <a:chOff x="2299510" y="1366778"/>
            <a:chExt cx="3646667" cy="901798"/>
          </a:xfrm>
        </p:grpSpPr>
        <p:sp>
          <p:nvSpPr>
            <p:cNvPr id="67" name="Прямоугольник: скругленные углы 66">
              <a:extLst>
                <a:ext uri="{FF2B5EF4-FFF2-40B4-BE49-F238E27FC236}">
                  <a16:creationId xmlns:a16="http://schemas.microsoft.com/office/drawing/2014/main" id="{CE942A37-6FC3-4DC1-83F6-59C66D9EC00C}"/>
                </a:ext>
              </a:extLst>
            </p:cNvPr>
            <p:cNvSpPr/>
            <p:nvPr/>
          </p:nvSpPr>
          <p:spPr>
            <a:xfrm>
              <a:off x="2299510" y="1366778"/>
              <a:ext cx="2896552" cy="9017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6675">
              <a:solidFill>
                <a:srgbClr val="75D3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9" name="TextBox 19">
              <a:extLst>
                <a:ext uri="{FF2B5EF4-FFF2-40B4-BE49-F238E27FC236}">
                  <a16:creationId xmlns:a16="http://schemas.microsoft.com/office/drawing/2014/main" id="{FC016958-2CD9-4E7E-AFEE-831B6EEA0796}"/>
                </a:ext>
              </a:extLst>
            </p:cNvPr>
            <p:cNvSpPr txBox="1"/>
            <p:nvPr/>
          </p:nvSpPr>
          <p:spPr>
            <a:xfrm>
              <a:off x="2495919" y="1595532"/>
              <a:ext cx="2527755" cy="4442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400" b="1" dirty="0">
                  <a:solidFill>
                    <a:srgbClr val="75D3B2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Разрозненность данных и отсутствие единой картины</a:t>
              </a:r>
            </a:p>
          </p:txBody>
        </p:sp>
        <p:sp>
          <p:nvSpPr>
            <p:cNvPr id="70" name="Равнобедренный треугольник 69">
              <a:extLst>
                <a:ext uri="{FF2B5EF4-FFF2-40B4-BE49-F238E27FC236}">
                  <a16:creationId xmlns:a16="http://schemas.microsoft.com/office/drawing/2014/main" id="{0B64ED99-3A23-4B1D-9DCD-604BBED1BCA5}"/>
                </a:ext>
              </a:extLst>
            </p:cNvPr>
            <p:cNvSpPr/>
            <p:nvPr/>
          </p:nvSpPr>
          <p:spPr>
            <a:xfrm rot="5400000">
              <a:off x="5213503" y="1767491"/>
              <a:ext cx="144000" cy="108000"/>
            </a:xfrm>
            <a:prstGeom prst="triangle">
              <a:avLst/>
            </a:prstGeom>
            <a:solidFill>
              <a:srgbClr val="75D3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1" name="Прямая соединительная линия 70">
              <a:extLst>
                <a:ext uri="{FF2B5EF4-FFF2-40B4-BE49-F238E27FC236}">
                  <a16:creationId xmlns:a16="http://schemas.microsoft.com/office/drawing/2014/main" id="{13534479-2DD2-43E0-8969-A9EF0AF50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06177" y="1821491"/>
              <a:ext cx="540000" cy="0"/>
            </a:xfrm>
            <a:prstGeom prst="line">
              <a:avLst/>
            </a:prstGeom>
            <a:ln w="15875">
              <a:solidFill>
                <a:srgbClr val="75D3B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0809FFED-F8FD-4B1B-9CAA-E72FDA3834E1}"/>
              </a:ext>
            </a:extLst>
          </p:cNvPr>
          <p:cNvGrpSpPr/>
          <p:nvPr/>
        </p:nvGrpSpPr>
        <p:grpSpPr>
          <a:xfrm flipH="1">
            <a:off x="6403649" y="2314642"/>
            <a:ext cx="3637770" cy="901798"/>
            <a:chOff x="2308407" y="1368655"/>
            <a:chExt cx="3637770" cy="901798"/>
          </a:xfrm>
        </p:grpSpPr>
        <p:sp>
          <p:nvSpPr>
            <p:cNvPr id="73" name="Прямоугольник: скругленные углы 72">
              <a:extLst>
                <a:ext uri="{FF2B5EF4-FFF2-40B4-BE49-F238E27FC236}">
                  <a16:creationId xmlns:a16="http://schemas.microsoft.com/office/drawing/2014/main" id="{2B2A08FF-7B13-43D4-9B0A-8D9811562099}"/>
                </a:ext>
              </a:extLst>
            </p:cNvPr>
            <p:cNvSpPr/>
            <p:nvPr/>
          </p:nvSpPr>
          <p:spPr>
            <a:xfrm>
              <a:off x="2308407" y="1368655"/>
              <a:ext cx="2896552" cy="9017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6675">
              <a:solidFill>
                <a:srgbClr val="225B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5" name="TextBox 19">
              <a:extLst>
                <a:ext uri="{FF2B5EF4-FFF2-40B4-BE49-F238E27FC236}">
                  <a16:creationId xmlns:a16="http://schemas.microsoft.com/office/drawing/2014/main" id="{B2AE9FC0-06BD-44D7-9277-000F10F9E7F0}"/>
                </a:ext>
              </a:extLst>
            </p:cNvPr>
            <p:cNvSpPr txBox="1"/>
            <p:nvPr/>
          </p:nvSpPr>
          <p:spPr>
            <a:xfrm>
              <a:off x="2441115" y="1602344"/>
              <a:ext cx="2694409" cy="4442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400" b="1" dirty="0">
                  <a:solidFill>
                    <a:srgbClr val="225B78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Увеличенное время плавки из-за доводок</a:t>
              </a:r>
            </a:p>
          </p:txBody>
        </p:sp>
        <p:sp>
          <p:nvSpPr>
            <p:cNvPr id="76" name="Равнобедренный треугольник 75">
              <a:extLst>
                <a:ext uri="{FF2B5EF4-FFF2-40B4-BE49-F238E27FC236}">
                  <a16:creationId xmlns:a16="http://schemas.microsoft.com/office/drawing/2014/main" id="{79A2C24A-FC54-41DF-BA8E-32869AE94443}"/>
                </a:ext>
              </a:extLst>
            </p:cNvPr>
            <p:cNvSpPr/>
            <p:nvPr/>
          </p:nvSpPr>
          <p:spPr>
            <a:xfrm rot="5400000">
              <a:off x="5213503" y="1767491"/>
              <a:ext cx="144000" cy="108000"/>
            </a:xfrm>
            <a:prstGeom prst="triangle">
              <a:avLst/>
            </a:prstGeom>
            <a:solidFill>
              <a:srgbClr val="225B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7" name="Прямая соединительная линия 76">
              <a:extLst>
                <a:ext uri="{FF2B5EF4-FFF2-40B4-BE49-F238E27FC236}">
                  <a16:creationId xmlns:a16="http://schemas.microsoft.com/office/drawing/2014/main" id="{A88FA6EA-FA9E-4FE2-9476-405BCB77C5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06177" y="1821491"/>
              <a:ext cx="540000" cy="0"/>
            </a:xfrm>
            <a:prstGeom prst="line">
              <a:avLst/>
            </a:prstGeom>
            <a:ln w="15875">
              <a:solidFill>
                <a:srgbClr val="225B78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1C77D978-E828-4A67-965A-E2080C4D4775}"/>
              </a:ext>
            </a:extLst>
          </p:cNvPr>
          <p:cNvGrpSpPr/>
          <p:nvPr/>
        </p:nvGrpSpPr>
        <p:grpSpPr>
          <a:xfrm flipH="1">
            <a:off x="6409859" y="4274747"/>
            <a:ext cx="3686314" cy="901798"/>
            <a:chOff x="2259863" y="1368655"/>
            <a:chExt cx="3686314" cy="901798"/>
          </a:xfrm>
        </p:grpSpPr>
        <p:sp>
          <p:nvSpPr>
            <p:cNvPr id="79" name="Прямоугольник: скругленные углы 78">
              <a:extLst>
                <a:ext uri="{FF2B5EF4-FFF2-40B4-BE49-F238E27FC236}">
                  <a16:creationId xmlns:a16="http://schemas.microsoft.com/office/drawing/2014/main" id="{BDD2789D-BE69-440A-A4CA-54090AD63204}"/>
                </a:ext>
              </a:extLst>
            </p:cNvPr>
            <p:cNvSpPr/>
            <p:nvPr/>
          </p:nvSpPr>
          <p:spPr>
            <a:xfrm>
              <a:off x="2314617" y="1368655"/>
              <a:ext cx="2896552" cy="90179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rgbClr val="1F8D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1" name="TextBox 19">
              <a:extLst>
                <a:ext uri="{FF2B5EF4-FFF2-40B4-BE49-F238E27FC236}">
                  <a16:creationId xmlns:a16="http://schemas.microsoft.com/office/drawing/2014/main" id="{1126DFC2-59B1-4803-AA28-69A9460144D4}"/>
                </a:ext>
              </a:extLst>
            </p:cNvPr>
            <p:cNvSpPr txBox="1"/>
            <p:nvPr/>
          </p:nvSpPr>
          <p:spPr>
            <a:xfrm>
              <a:off x="2259863" y="1597409"/>
              <a:ext cx="2971146" cy="4442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400" b="1" dirty="0">
                  <a:solidFill>
                    <a:srgbClr val="1F8D8E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Нестабильное качество и отклонение от химс</a:t>
              </a:r>
              <a:r>
                <a:rPr lang="ru-RU" sz="1400" b="1" dirty="0">
                  <a:solidFill>
                    <a:srgbClr val="1F8D8E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остава</a:t>
              </a:r>
              <a:endParaRPr lang="ru-RU" sz="1400" b="1" dirty="0">
                <a:solidFill>
                  <a:srgbClr val="1F8D8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Равнобедренный треугольник 81">
              <a:extLst>
                <a:ext uri="{FF2B5EF4-FFF2-40B4-BE49-F238E27FC236}">
                  <a16:creationId xmlns:a16="http://schemas.microsoft.com/office/drawing/2014/main" id="{815B2B04-5D8D-4EE7-AE46-F84E508397A4}"/>
                </a:ext>
              </a:extLst>
            </p:cNvPr>
            <p:cNvSpPr/>
            <p:nvPr/>
          </p:nvSpPr>
          <p:spPr>
            <a:xfrm rot="5400000">
              <a:off x="5213503" y="1767491"/>
              <a:ext cx="144000" cy="108000"/>
            </a:xfrm>
            <a:prstGeom prst="triangle">
              <a:avLst/>
            </a:prstGeom>
            <a:solidFill>
              <a:srgbClr val="1F8D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83" name="Прямая соединительная линия 82">
              <a:extLst>
                <a:ext uri="{FF2B5EF4-FFF2-40B4-BE49-F238E27FC236}">
                  <a16:creationId xmlns:a16="http://schemas.microsoft.com/office/drawing/2014/main" id="{92B1D3DF-60D7-49FE-97F1-FD12FA424C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06177" y="1821491"/>
              <a:ext cx="540000" cy="0"/>
            </a:xfrm>
            <a:prstGeom prst="line">
              <a:avLst/>
            </a:prstGeom>
            <a:ln w="15875">
              <a:solidFill>
                <a:srgbClr val="1F8D8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19">
            <a:extLst>
              <a:ext uri="{FF2B5EF4-FFF2-40B4-BE49-F238E27FC236}">
                <a16:creationId xmlns:a16="http://schemas.microsoft.com/office/drawing/2014/main" id="{E808CECF-AB10-4C17-B389-D0C61E080FE4}"/>
              </a:ext>
            </a:extLst>
          </p:cNvPr>
          <p:cNvSpPr txBox="1"/>
          <p:nvPr/>
        </p:nvSpPr>
        <p:spPr>
          <a:xfrm>
            <a:off x="6400524" y="1532213"/>
            <a:ext cx="5371173" cy="578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Традиционные процессы основаны на жестких нормах расхода материалов и не учитывают разнообразие комбинаций. Отсутствие гибкости ведет к ручным прикидкам, перерасходу и отклонениям.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19">
            <a:extLst>
              <a:ext uri="{FF2B5EF4-FFF2-40B4-BE49-F238E27FC236}">
                <a16:creationId xmlns:a16="http://schemas.microsoft.com/office/drawing/2014/main" id="{D877047F-3D29-4EF1-A8D3-DB96C7BDD60C}"/>
              </a:ext>
            </a:extLst>
          </p:cNvPr>
          <p:cNvSpPr txBox="1"/>
          <p:nvPr/>
        </p:nvSpPr>
        <p:spPr>
          <a:xfrm>
            <a:off x="634076" y="2510813"/>
            <a:ext cx="5312101" cy="578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Классический подход — это режим проб и ошибок: плавка → анализ → корректировка → повторный анализ. Цикл повторяется до попадания в ГОСТ/ТУ, увеличивая время плавки и расход легирующих.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19">
            <a:extLst>
              <a:ext uri="{FF2B5EF4-FFF2-40B4-BE49-F238E27FC236}">
                <a16:creationId xmlns:a16="http://schemas.microsoft.com/office/drawing/2014/main" id="{B12C732C-5C62-403B-B9B7-399C1396E9F7}"/>
              </a:ext>
            </a:extLst>
          </p:cNvPr>
          <p:cNvSpPr txBox="1"/>
          <p:nvPr/>
        </p:nvSpPr>
        <p:spPr>
          <a:xfrm>
            <a:off x="6403649" y="3467436"/>
            <a:ext cx="5312101" cy="578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Из-за запаздывающего и усредненного учета сложно контролировать фактический расход и себестоимость каждой плавки. Это ограничивает реакцию на рост затрат и скрывает оптимизационные возможности.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19">
            <a:extLst>
              <a:ext uri="{FF2B5EF4-FFF2-40B4-BE49-F238E27FC236}">
                <a16:creationId xmlns:a16="http://schemas.microsoft.com/office/drawing/2014/main" id="{BE2C6A87-1469-4D48-A03E-1A204CFB518E}"/>
              </a:ext>
            </a:extLst>
          </p:cNvPr>
          <p:cNvSpPr txBox="1"/>
          <p:nvPr/>
        </p:nvSpPr>
        <p:spPr>
          <a:xfrm>
            <a:off x="621376" y="4426815"/>
            <a:ext cx="5312101" cy="578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результате ручных доводок химсостав часто отклоняется от заданных требований. Человеческий фактор приводит к нестабильному качеству, повторным корректировкам и повышенному риску брака.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19">
            <a:extLst>
              <a:ext uri="{FF2B5EF4-FFF2-40B4-BE49-F238E27FC236}">
                <a16:creationId xmlns:a16="http://schemas.microsoft.com/office/drawing/2014/main" id="{27509818-3A21-4A21-A2F4-D7E5DA17DC79}"/>
              </a:ext>
            </a:extLst>
          </p:cNvPr>
          <p:cNvSpPr txBox="1"/>
          <p:nvPr/>
        </p:nvSpPr>
        <p:spPr>
          <a:xfrm>
            <a:off x="6400524" y="5355532"/>
            <a:ext cx="5312101" cy="578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Фактический ход процесса и информационный учет расходятся. Данные о плавках, материалах, анализах и ответственных фрагментированы и противоречивы. Управление производством замедлено и необъективно.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19">
            <a:extLst>
              <a:ext uri="{FF2B5EF4-FFF2-40B4-BE49-F238E27FC236}">
                <a16:creationId xmlns:a16="http://schemas.microsoft.com/office/drawing/2014/main" id="{643C2909-1707-43D4-BC83-30315E21EE85}"/>
              </a:ext>
            </a:extLst>
          </p:cNvPr>
          <p:cNvSpPr txBox="1"/>
          <p:nvPr/>
        </p:nvSpPr>
        <p:spPr>
          <a:xfrm>
            <a:off x="1441493" y="1426749"/>
            <a:ext cx="575187" cy="732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b="1" dirty="0">
                <a:solidFill>
                  <a:srgbClr val="314F77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ru-RU" sz="4800" b="1" dirty="0">
              <a:solidFill>
                <a:srgbClr val="314F77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19">
            <a:extLst>
              <a:ext uri="{FF2B5EF4-FFF2-40B4-BE49-F238E27FC236}">
                <a16:creationId xmlns:a16="http://schemas.microsoft.com/office/drawing/2014/main" id="{733CC4A2-FEFF-4B23-96E8-224FD39E7FEC}"/>
              </a:ext>
            </a:extLst>
          </p:cNvPr>
          <p:cNvSpPr txBox="1"/>
          <p:nvPr/>
        </p:nvSpPr>
        <p:spPr>
          <a:xfrm>
            <a:off x="1445223" y="3377682"/>
            <a:ext cx="575187" cy="732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b="1" dirty="0">
                <a:solidFill>
                  <a:srgbClr val="207885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1" name="TextBox 19">
            <a:extLst>
              <a:ext uri="{FF2B5EF4-FFF2-40B4-BE49-F238E27FC236}">
                <a16:creationId xmlns:a16="http://schemas.microsoft.com/office/drawing/2014/main" id="{E4120B2C-3C63-4E88-8FB5-D1A96D5AFBD9}"/>
              </a:ext>
            </a:extLst>
          </p:cNvPr>
          <p:cNvSpPr txBox="1"/>
          <p:nvPr/>
        </p:nvSpPr>
        <p:spPr>
          <a:xfrm>
            <a:off x="1451506" y="5278363"/>
            <a:ext cx="575187" cy="732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b="1" dirty="0">
                <a:solidFill>
                  <a:srgbClr val="75D3B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2" name="TextBox 19">
            <a:extLst>
              <a:ext uri="{FF2B5EF4-FFF2-40B4-BE49-F238E27FC236}">
                <a16:creationId xmlns:a16="http://schemas.microsoft.com/office/drawing/2014/main" id="{F6FD3D18-52EA-4866-9BC5-0AED4B96C346}"/>
              </a:ext>
            </a:extLst>
          </p:cNvPr>
          <p:cNvSpPr txBox="1"/>
          <p:nvPr/>
        </p:nvSpPr>
        <p:spPr>
          <a:xfrm>
            <a:off x="10319916" y="2399094"/>
            <a:ext cx="575187" cy="732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b="1" dirty="0">
                <a:solidFill>
                  <a:srgbClr val="225B7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3" name="TextBox 19">
            <a:extLst>
              <a:ext uri="{FF2B5EF4-FFF2-40B4-BE49-F238E27FC236}">
                <a16:creationId xmlns:a16="http://schemas.microsoft.com/office/drawing/2014/main" id="{1C6EDE86-78D1-4D09-B3DC-B37806B2BDDD}"/>
              </a:ext>
            </a:extLst>
          </p:cNvPr>
          <p:cNvSpPr txBox="1"/>
          <p:nvPr/>
        </p:nvSpPr>
        <p:spPr>
          <a:xfrm>
            <a:off x="10319915" y="4344664"/>
            <a:ext cx="575187" cy="732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b="1" dirty="0">
                <a:solidFill>
                  <a:srgbClr val="1F8D8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6377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EDB93D-4BD3-4A6C-B72B-EC90E6742A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95000"/>
          </a:blip>
          <a:stretch>
            <a:fillRect/>
          </a:stretch>
        </p:blipFill>
        <p:spPr>
          <a:xfrm>
            <a:off x="3335116" y="3199895"/>
            <a:ext cx="5391262" cy="191876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D41F879-7DA7-45D8-8B92-CD97A09FB5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654" y="2718922"/>
            <a:ext cx="840237" cy="84023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637225C-ACBB-4B41-90CA-6B16BD8058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116" y="2875057"/>
            <a:ext cx="840237" cy="84023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42C1486-A95D-47B4-A40C-C3C078F7B8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571" y="3834555"/>
            <a:ext cx="630178" cy="63017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3A9FAA1-9E00-4BFD-B855-0EE9E7F94E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75" y="4802830"/>
            <a:ext cx="420119" cy="42011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A4CCE83-A7B6-4C82-AAD7-97088D4650F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713" y="4990005"/>
            <a:ext cx="420119" cy="34038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670E0B7-38B1-429D-8874-FCE01155985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952" y="4720034"/>
            <a:ext cx="630178" cy="63017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1722A48-D0CA-4E68-A554-7CBB514756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251" y="3939585"/>
            <a:ext cx="420119" cy="420119"/>
          </a:xfrm>
          <a:prstGeom prst="rect">
            <a:avLst/>
          </a:prstGeom>
        </p:spPr>
      </p:pic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F67B29E-5E6F-4C68-833C-AF2D6277C852}"/>
              </a:ext>
            </a:extLst>
          </p:cNvPr>
          <p:cNvGrpSpPr/>
          <p:nvPr/>
        </p:nvGrpSpPr>
        <p:grpSpPr>
          <a:xfrm>
            <a:off x="4231476" y="2970005"/>
            <a:ext cx="630178" cy="630178"/>
            <a:chOff x="956653" y="4582459"/>
            <a:chExt cx="1260000" cy="1260000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5B320191-232B-49AB-9227-EE539F9A0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653" y="4582459"/>
              <a:ext cx="1260000" cy="1260000"/>
            </a:xfrm>
            <a:prstGeom prst="rect">
              <a:avLst/>
            </a:prstGeom>
          </p:spPr>
        </p:pic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7C726335-FD06-437B-9CAD-DA4BAF116B09}"/>
                </a:ext>
              </a:extLst>
            </p:cNvPr>
            <p:cNvSpPr/>
            <p:nvPr/>
          </p:nvSpPr>
          <p:spPr>
            <a:xfrm>
              <a:off x="1481138" y="5600700"/>
              <a:ext cx="233362" cy="71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8" name="Прямоугольник: скругленные углы 57">
            <a:extLst>
              <a:ext uri="{FF2B5EF4-FFF2-40B4-BE49-F238E27FC236}">
                <a16:creationId xmlns:a16="http://schemas.microsoft.com/office/drawing/2014/main" id="{108FBC25-80C7-49E9-B1AE-6065749DAC86}"/>
              </a:ext>
            </a:extLst>
          </p:cNvPr>
          <p:cNvSpPr/>
          <p:nvPr/>
        </p:nvSpPr>
        <p:spPr>
          <a:xfrm>
            <a:off x="2059278" y="2888317"/>
            <a:ext cx="2145038" cy="648000"/>
          </a:xfrm>
          <a:prstGeom prst="roundRect">
            <a:avLst>
              <a:gd name="adj" fmla="val 41540"/>
            </a:avLst>
          </a:prstGeom>
          <a:solidFill>
            <a:schemeClr val="bg1"/>
          </a:solidFill>
          <a:ln w="6350">
            <a:gradFill>
              <a:gsLst>
                <a:gs pos="53000">
                  <a:srgbClr val="00206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9CFC15ED-89A0-42AF-9604-83B380305456}"/>
              </a:ext>
            </a:extLst>
          </p:cNvPr>
          <p:cNvSpPr/>
          <p:nvPr/>
        </p:nvSpPr>
        <p:spPr>
          <a:xfrm>
            <a:off x="7747142" y="2934019"/>
            <a:ext cx="1875596" cy="648000"/>
          </a:xfrm>
          <a:prstGeom prst="roundRect">
            <a:avLst>
              <a:gd name="adj" fmla="val 41540"/>
            </a:avLst>
          </a:prstGeom>
          <a:solidFill>
            <a:schemeClr val="bg1"/>
          </a:solidFill>
          <a:ln w="6350">
            <a:gradFill>
              <a:gsLst>
                <a:gs pos="53000">
                  <a:srgbClr val="00206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18EA801F-1636-41F3-A2D2-DD4A59CDE9E1}"/>
              </a:ext>
            </a:extLst>
          </p:cNvPr>
          <p:cNvSpPr/>
          <p:nvPr/>
        </p:nvSpPr>
        <p:spPr>
          <a:xfrm>
            <a:off x="9281694" y="3871484"/>
            <a:ext cx="2059907" cy="432000"/>
          </a:xfrm>
          <a:prstGeom prst="roundRect">
            <a:avLst>
              <a:gd name="adj" fmla="val 38085"/>
            </a:avLst>
          </a:prstGeom>
          <a:solidFill>
            <a:schemeClr val="bg1"/>
          </a:solidFill>
          <a:ln w="6350">
            <a:gradFill>
              <a:gsLst>
                <a:gs pos="53000">
                  <a:srgbClr val="00206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FE9A7865-F006-4146-88DE-22108A2D2DF2}"/>
              </a:ext>
            </a:extLst>
          </p:cNvPr>
          <p:cNvSpPr/>
          <p:nvPr/>
        </p:nvSpPr>
        <p:spPr>
          <a:xfrm>
            <a:off x="7760689" y="4711464"/>
            <a:ext cx="1864061" cy="647317"/>
          </a:xfrm>
          <a:prstGeom prst="roundRect">
            <a:avLst>
              <a:gd name="adj" fmla="val 41540"/>
            </a:avLst>
          </a:prstGeom>
          <a:solidFill>
            <a:schemeClr val="bg1"/>
          </a:solidFill>
          <a:ln w="6350">
            <a:gradFill>
              <a:gsLst>
                <a:gs pos="53000">
                  <a:srgbClr val="00206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8302F457-78B6-4B47-A613-E93DE5B28AE7}"/>
              </a:ext>
            </a:extLst>
          </p:cNvPr>
          <p:cNvSpPr/>
          <p:nvPr/>
        </p:nvSpPr>
        <p:spPr>
          <a:xfrm>
            <a:off x="5092700" y="5394352"/>
            <a:ext cx="1860549" cy="648000"/>
          </a:xfrm>
          <a:prstGeom prst="roundRect">
            <a:avLst>
              <a:gd name="adj" fmla="val 41540"/>
            </a:avLst>
          </a:prstGeom>
          <a:solidFill>
            <a:schemeClr val="bg1"/>
          </a:solidFill>
          <a:ln w="6350">
            <a:gradFill>
              <a:gsLst>
                <a:gs pos="53000">
                  <a:srgbClr val="00206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67CBA8CC-6FEC-4DB2-9A38-B738E29329FC}"/>
              </a:ext>
            </a:extLst>
          </p:cNvPr>
          <p:cNvSpPr/>
          <p:nvPr/>
        </p:nvSpPr>
        <p:spPr>
          <a:xfrm>
            <a:off x="2190463" y="4718372"/>
            <a:ext cx="2049361" cy="648000"/>
          </a:xfrm>
          <a:prstGeom prst="roundRect">
            <a:avLst>
              <a:gd name="adj" fmla="val 41540"/>
            </a:avLst>
          </a:prstGeom>
          <a:solidFill>
            <a:schemeClr val="bg1"/>
          </a:solidFill>
          <a:ln w="6350">
            <a:gradFill>
              <a:gsLst>
                <a:gs pos="53000">
                  <a:srgbClr val="00206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id="{8CBB49B1-E1F7-492E-B993-B478F3B5BBE2}"/>
              </a:ext>
            </a:extLst>
          </p:cNvPr>
          <p:cNvSpPr/>
          <p:nvPr/>
        </p:nvSpPr>
        <p:spPr>
          <a:xfrm>
            <a:off x="947077" y="3801643"/>
            <a:ext cx="1898543" cy="648000"/>
          </a:xfrm>
          <a:prstGeom prst="roundRect">
            <a:avLst>
              <a:gd name="adj" fmla="val 41540"/>
            </a:avLst>
          </a:prstGeom>
          <a:solidFill>
            <a:schemeClr val="bg1"/>
          </a:solidFill>
          <a:ln w="6350">
            <a:gradFill>
              <a:gsLst>
                <a:gs pos="53000">
                  <a:srgbClr val="00206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Прямоугольник: скругленные углы 55">
            <a:extLst>
              <a:ext uri="{FF2B5EF4-FFF2-40B4-BE49-F238E27FC236}">
                <a16:creationId xmlns:a16="http://schemas.microsoft.com/office/drawing/2014/main" id="{220137CC-8C42-4DB8-B082-E23A1BE697A9}"/>
              </a:ext>
            </a:extLst>
          </p:cNvPr>
          <p:cNvSpPr/>
          <p:nvPr/>
        </p:nvSpPr>
        <p:spPr>
          <a:xfrm>
            <a:off x="5088497" y="2242170"/>
            <a:ext cx="1860549" cy="648000"/>
          </a:xfrm>
          <a:prstGeom prst="roundRect">
            <a:avLst>
              <a:gd name="adj" fmla="val 41540"/>
            </a:avLst>
          </a:prstGeom>
          <a:solidFill>
            <a:schemeClr val="bg1"/>
          </a:solidFill>
          <a:ln w="6350">
            <a:gradFill>
              <a:gsLst>
                <a:gs pos="53000">
                  <a:srgbClr val="00206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31FACB89-B87A-4842-B037-70CE29A058D9}"/>
              </a:ext>
            </a:extLst>
          </p:cNvPr>
          <p:cNvSpPr txBox="1"/>
          <p:nvPr/>
        </p:nvSpPr>
        <p:spPr>
          <a:xfrm>
            <a:off x="681889" y="1224883"/>
            <a:ext cx="10828221" cy="771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u="sng" dirty="0">
                <a:solidFill>
                  <a:srgbClr val="002D6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SIDUS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цифровая платформа для литейных предприятий, переосмысляющая подход к планированию и координации процессов. Представляет собой систему, объединяющую ключевые производственные функции в единый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контур управления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Номер слайда 18">
            <a:extLst>
              <a:ext uri="{FF2B5EF4-FFF2-40B4-BE49-F238E27FC236}">
                <a16:creationId xmlns:a16="http://schemas.microsoft.com/office/drawing/2014/main" id="{2FA52802-D24C-46AC-B0F6-A97C9276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8</a:t>
            </a:fld>
            <a:endParaRPr lang="ru-RU" dirty="0"/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EF1A2415-0214-4FE3-94D9-F2C8C8812322}"/>
              </a:ext>
            </a:extLst>
          </p:cNvPr>
          <p:cNvSpPr txBox="1"/>
          <p:nvPr/>
        </p:nvSpPr>
        <p:spPr>
          <a:xfrm>
            <a:off x="5290005" y="2315549"/>
            <a:ext cx="1475677" cy="412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Управление составом сплава</a:t>
            </a:r>
          </a:p>
        </p:txBody>
      </p:sp>
      <p:sp>
        <p:nvSpPr>
          <p:cNvPr id="36" name="TextBox 19">
            <a:extLst>
              <a:ext uri="{FF2B5EF4-FFF2-40B4-BE49-F238E27FC236}">
                <a16:creationId xmlns:a16="http://schemas.microsoft.com/office/drawing/2014/main" id="{A4E2ADD8-3FDA-4D3B-A1D3-2E356E87DC4D}"/>
              </a:ext>
            </a:extLst>
          </p:cNvPr>
          <p:cNvSpPr txBox="1"/>
          <p:nvPr/>
        </p:nvSpPr>
        <p:spPr>
          <a:xfrm>
            <a:off x="7919674" y="3058443"/>
            <a:ext cx="1384644" cy="416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Управление себестоимостью</a:t>
            </a:r>
          </a:p>
        </p:txBody>
      </p:sp>
      <p:sp>
        <p:nvSpPr>
          <p:cNvPr id="38" name="TextBox 19">
            <a:extLst>
              <a:ext uri="{FF2B5EF4-FFF2-40B4-BE49-F238E27FC236}">
                <a16:creationId xmlns:a16="http://schemas.microsoft.com/office/drawing/2014/main" id="{E0729119-A736-468D-AC07-ACB08F3CAFA3}"/>
              </a:ext>
            </a:extLst>
          </p:cNvPr>
          <p:cNvSpPr txBox="1"/>
          <p:nvPr/>
        </p:nvSpPr>
        <p:spPr>
          <a:xfrm>
            <a:off x="9443137" y="3993043"/>
            <a:ext cx="1801786" cy="198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Управление плавкой</a:t>
            </a:r>
          </a:p>
        </p:txBody>
      </p:sp>
      <p:sp>
        <p:nvSpPr>
          <p:cNvPr id="40" name="TextBox 19">
            <a:extLst>
              <a:ext uri="{FF2B5EF4-FFF2-40B4-BE49-F238E27FC236}">
                <a16:creationId xmlns:a16="http://schemas.microsoft.com/office/drawing/2014/main" id="{BD6C9E62-0593-4C58-AB55-BE2A47C51E78}"/>
              </a:ext>
            </a:extLst>
          </p:cNvPr>
          <p:cNvSpPr txBox="1"/>
          <p:nvPr/>
        </p:nvSpPr>
        <p:spPr>
          <a:xfrm>
            <a:off x="7992478" y="4832014"/>
            <a:ext cx="1467800" cy="412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Диспетчеризация производства</a:t>
            </a:r>
          </a:p>
        </p:txBody>
      </p:sp>
      <p:sp>
        <p:nvSpPr>
          <p:cNvPr id="42" name="TextBox 19">
            <a:extLst>
              <a:ext uri="{FF2B5EF4-FFF2-40B4-BE49-F238E27FC236}">
                <a16:creationId xmlns:a16="http://schemas.microsoft.com/office/drawing/2014/main" id="{2AE5DDDC-F744-461D-9CE3-D3C970CFAD16}"/>
              </a:ext>
            </a:extLst>
          </p:cNvPr>
          <p:cNvSpPr txBox="1"/>
          <p:nvPr/>
        </p:nvSpPr>
        <p:spPr>
          <a:xfrm>
            <a:off x="5197065" y="5486366"/>
            <a:ext cx="1661555" cy="416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Производственная аналитика</a:t>
            </a:r>
            <a:endParaRPr lang="ru-RU" sz="13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19">
            <a:extLst>
              <a:ext uri="{FF2B5EF4-FFF2-40B4-BE49-F238E27FC236}">
                <a16:creationId xmlns:a16="http://schemas.microsoft.com/office/drawing/2014/main" id="{968BC033-4AB5-4481-B772-6BC7C14DBC33}"/>
              </a:ext>
            </a:extLst>
          </p:cNvPr>
          <p:cNvSpPr txBox="1"/>
          <p:nvPr/>
        </p:nvSpPr>
        <p:spPr>
          <a:xfrm>
            <a:off x="2244918" y="4836098"/>
            <a:ext cx="1816885" cy="412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Управление контролем качества</a:t>
            </a:r>
          </a:p>
        </p:txBody>
      </p:sp>
      <p:sp>
        <p:nvSpPr>
          <p:cNvPr id="61" name="TextBox 19">
            <a:extLst>
              <a:ext uri="{FF2B5EF4-FFF2-40B4-BE49-F238E27FC236}">
                <a16:creationId xmlns:a16="http://schemas.microsoft.com/office/drawing/2014/main" id="{0A40D4F5-5F93-41F7-9647-A7C355CDF902}"/>
              </a:ext>
            </a:extLst>
          </p:cNvPr>
          <p:cNvSpPr txBox="1"/>
          <p:nvPr/>
        </p:nvSpPr>
        <p:spPr>
          <a:xfrm>
            <a:off x="1108259" y="3915230"/>
            <a:ext cx="1555623" cy="416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Справочники и нормативная база</a:t>
            </a:r>
          </a:p>
        </p:txBody>
      </p:sp>
      <p:sp>
        <p:nvSpPr>
          <p:cNvPr id="63" name="TextBox 19">
            <a:extLst>
              <a:ext uri="{FF2B5EF4-FFF2-40B4-BE49-F238E27FC236}">
                <a16:creationId xmlns:a16="http://schemas.microsoft.com/office/drawing/2014/main" id="{A0E225DF-C9EB-4570-B8F0-C72094F06F4A}"/>
              </a:ext>
            </a:extLst>
          </p:cNvPr>
          <p:cNvSpPr txBox="1"/>
          <p:nvPr/>
        </p:nvSpPr>
        <p:spPr>
          <a:xfrm>
            <a:off x="2082300" y="3056551"/>
            <a:ext cx="1979503" cy="412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</a:t>
            </a:r>
            <a:r>
              <a:rPr lang="ru-RU" sz="1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птимизация норм расхода материалов</a:t>
            </a:r>
          </a:p>
        </p:txBody>
      </p:sp>
      <p:cxnSp>
        <p:nvCxnSpPr>
          <p:cNvPr id="74" name="Прямая со стрелкой 73">
            <a:extLst>
              <a:ext uri="{FF2B5EF4-FFF2-40B4-BE49-F238E27FC236}">
                <a16:creationId xmlns:a16="http://schemas.microsoft.com/office/drawing/2014/main" id="{D6B6FCB5-DAD2-414D-B702-3C5C91C1464D}"/>
              </a:ext>
            </a:extLst>
          </p:cNvPr>
          <p:cNvCxnSpPr>
            <a:cxnSpLocks/>
          </p:cNvCxnSpPr>
          <p:nvPr/>
        </p:nvCxnSpPr>
        <p:spPr>
          <a:xfrm>
            <a:off x="5371144" y="3499163"/>
            <a:ext cx="143470" cy="97810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>
            <a:extLst>
              <a:ext uri="{FF2B5EF4-FFF2-40B4-BE49-F238E27FC236}">
                <a16:creationId xmlns:a16="http://schemas.microsoft.com/office/drawing/2014/main" id="{6E05AD41-0DDD-4286-8C8B-FB17FE51966C}"/>
              </a:ext>
            </a:extLst>
          </p:cNvPr>
          <p:cNvCxnSpPr>
            <a:cxnSpLocks/>
          </p:cNvCxnSpPr>
          <p:nvPr/>
        </p:nvCxnSpPr>
        <p:spPr>
          <a:xfrm>
            <a:off x="5969933" y="3429703"/>
            <a:ext cx="0" cy="136000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>
            <a:extLst>
              <a:ext uri="{FF2B5EF4-FFF2-40B4-BE49-F238E27FC236}">
                <a16:creationId xmlns:a16="http://schemas.microsoft.com/office/drawing/2014/main" id="{58F3AD22-B015-430F-A2C7-87E8B9907903}"/>
              </a:ext>
            </a:extLst>
          </p:cNvPr>
          <p:cNvCxnSpPr>
            <a:cxnSpLocks/>
          </p:cNvCxnSpPr>
          <p:nvPr/>
        </p:nvCxnSpPr>
        <p:spPr>
          <a:xfrm flipH="1">
            <a:off x="6395122" y="3447213"/>
            <a:ext cx="164788" cy="99840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>
            <a:extLst>
              <a:ext uri="{FF2B5EF4-FFF2-40B4-BE49-F238E27FC236}">
                <a16:creationId xmlns:a16="http://schemas.microsoft.com/office/drawing/2014/main" id="{CB20C176-3D29-40AF-96B8-DE9CB8EA86DB}"/>
              </a:ext>
            </a:extLst>
          </p:cNvPr>
          <p:cNvCxnSpPr>
            <a:cxnSpLocks/>
          </p:cNvCxnSpPr>
          <p:nvPr/>
        </p:nvCxnSpPr>
        <p:spPr>
          <a:xfrm flipH="1">
            <a:off x="6697603" y="4092196"/>
            <a:ext cx="172813" cy="0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>
            <a:extLst>
              <a:ext uri="{FF2B5EF4-FFF2-40B4-BE49-F238E27FC236}">
                <a16:creationId xmlns:a16="http://schemas.microsoft.com/office/drawing/2014/main" id="{EA8B5A4A-7BE2-492E-AD24-EE3BD14A01B3}"/>
              </a:ext>
            </a:extLst>
          </p:cNvPr>
          <p:cNvCxnSpPr>
            <a:cxnSpLocks/>
          </p:cNvCxnSpPr>
          <p:nvPr/>
        </p:nvCxnSpPr>
        <p:spPr>
          <a:xfrm flipH="1" flipV="1">
            <a:off x="6462653" y="4657347"/>
            <a:ext cx="155634" cy="75879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>
            <a:extLst>
              <a:ext uri="{FF2B5EF4-FFF2-40B4-BE49-F238E27FC236}">
                <a16:creationId xmlns:a16="http://schemas.microsoft.com/office/drawing/2014/main" id="{6BCE2555-42D1-4109-8244-D46DBCAAF113}"/>
              </a:ext>
            </a:extLst>
          </p:cNvPr>
          <p:cNvCxnSpPr>
            <a:cxnSpLocks/>
          </p:cNvCxnSpPr>
          <p:nvPr/>
        </p:nvCxnSpPr>
        <p:spPr>
          <a:xfrm flipV="1">
            <a:off x="6058787" y="4717036"/>
            <a:ext cx="0" cy="141602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>
            <a:extLst>
              <a:ext uri="{FF2B5EF4-FFF2-40B4-BE49-F238E27FC236}">
                <a16:creationId xmlns:a16="http://schemas.microsoft.com/office/drawing/2014/main" id="{E5710C7D-86C6-4585-8826-82C740143E9D}"/>
              </a:ext>
            </a:extLst>
          </p:cNvPr>
          <p:cNvCxnSpPr>
            <a:cxnSpLocks/>
          </p:cNvCxnSpPr>
          <p:nvPr/>
        </p:nvCxnSpPr>
        <p:spPr>
          <a:xfrm flipV="1">
            <a:off x="5502623" y="4717961"/>
            <a:ext cx="109079" cy="98224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>
            <a:extLst>
              <a:ext uri="{FF2B5EF4-FFF2-40B4-BE49-F238E27FC236}">
                <a16:creationId xmlns:a16="http://schemas.microsoft.com/office/drawing/2014/main" id="{1CA97A9E-25B1-4DDD-BD85-2246A8CF5068}"/>
              </a:ext>
            </a:extLst>
          </p:cNvPr>
          <p:cNvCxnSpPr>
            <a:cxnSpLocks/>
          </p:cNvCxnSpPr>
          <p:nvPr/>
        </p:nvCxnSpPr>
        <p:spPr>
          <a:xfrm>
            <a:off x="5138361" y="4172535"/>
            <a:ext cx="166034" cy="0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Овал 49">
            <a:extLst>
              <a:ext uri="{FF2B5EF4-FFF2-40B4-BE49-F238E27FC236}">
                <a16:creationId xmlns:a16="http://schemas.microsoft.com/office/drawing/2014/main" id="{0F9921F3-6A51-4E9F-A6B5-44E212A203AC}"/>
              </a:ext>
            </a:extLst>
          </p:cNvPr>
          <p:cNvSpPr/>
          <p:nvPr/>
        </p:nvSpPr>
        <p:spPr>
          <a:xfrm>
            <a:off x="2907754" y="6596690"/>
            <a:ext cx="72000" cy="72000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D5D6300E-1835-44B9-AB48-096B25960F6B}"/>
              </a:ext>
            </a:extLst>
          </p:cNvPr>
          <p:cNvSpPr/>
          <p:nvPr/>
        </p:nvSpPr>
        <p:spPr>
          <a:xfrm>
            <a:off x="4236413" y="6605813"/>
            <a:ext cx="72000" cy="72000"/>
          </a:xfrm>
          <a:prstGeom prst="ellipse">
            <a:avLst/>
          </a:prstGeom>
          <a:solidFill>
            <a:srgbClr val="008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8976C632-7C25-4AF6-B0DC-99E2ACE03F74}"/>
              </a:ext>
            </a:extLst>
          </p:cNvPr>
          <p:cNvSpPr/>
          <p:nvPr/>
        </p:nvSpPr>
        <p:spPr>
          <a:xfrm>
            <a:off x="6199133" y="6592111"/>
            <a:ext cx="72000" cy="72000"/>
          </a:xfrm>
          <a:prstGeom prst="ellipse">
            <a:avLst/>
          </a:prstGeom>
          <a:solidFill>
            <a:srgbClr val="FFCC99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C619E1-EC01-4854-840D-A4AF8734EB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214" y="-164094"/>
            <a:ext cx="9417050" cy="1114425"/>
          </a:xfrm>
        </p:spPr>
        <p:txBody>
          <a:bodyPr/>
          <a:lstStyle/>
          <a:p>
            <a:r>
              <a:rPr lang="ru-RU" dirty="0"/>
              <a:t>КОНТУР ПРОДУКТА</a:t>
            </a:r>
          </a:p>
          <a:p>
            <a:endParaRPr lang="ru-RU" dirty="0"/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0B94B8AF-DEE8-420A-B704-45A3BF451960}"/>
              </a:ext>
            </a:extLst>
          </p:cNvPr>
          <p:cNvSpPr/>
          <p:nvPr/>
        </p:nvSpPr>
        <p:spPr>
          <a:xfrm>
            <a:off x="1951743" y="3140520"/>
            <a:ext cx="72000" cy="72000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C1BFBC66-D29F-4427-ACEF-CB8716A40988}"/>
              </a:ext>
            </a:extLst>
          </p:cNvPr>
          <p:cNvSpPr/>
          <p:nvPr/>
        </p:nvSpPr>
        <p:spPr>
          <a:xfrm>
            <a:off x="4972865" y="2489621"/>
            <a:ext cx="72000" cy="72000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7AFF9821-2894-4132-8551-203F9AB5CDEC}"/>
              </a:ext>
            </a:extLst>
          </p:cNvPr>
          <p:cNvSpPr/>
          <p:nvPr/>
        </p:nvSpPr>
        <p:spPr>
          <a:xfrm>
            <a:off x="9666456" y="3266577"/>
            <a:ext cx="72000" cy="72000"/>
          </a:xfrm>
          <a:prstGeom prst="ellipse">
            <a:avLst/>
          </a:prstGeom>
          <a:solidFill>
            <a:srgbClr val="008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7953257B-D879-485E-A9D9-3DEEC16FECC5}"/>
              </a:ext>
            </a:extLst>
          </p:cNvPr>
          <p:cNvSpPr/>
          <p:nvPr/>
        </p:nvSpPr>
        <p:spPr>
          <a:xfrm>
            <a:off x="11370366" y="4051364"/>
            <a:ext cx="72000" cy="72000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5054D229-525E-4B29-9568-3CF4824BEC8C}"/>
              </a:ext>
            </a:extLst>
          </p:cNvPr>
          <p:cNvSpPr/>
          <p:nvPr/>
        </p:nvSpPr>
        <p:spPr>
          <a:xfrm>
            <a:off x="9666456" y="5016196"/>
            <a:ext cx="72000" cy="72000"/>
          </a:xfrm>
          <a:prstGeom prst="ellipse">
            <a:avLst/>
          </a:prstGeom>
          <a:solidFill>
            <a:srgbClr val="FFCC99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910EA7F0-A2BB-40FC-BDCE-C6836D2B1888}"/>
              </a:ext>
            </a:extLst>
          </p:cNvPr>
          <p:cNvSpPr/>
          <p:nvPr/>
        </p:nvSpPr>
        <p:spPr>
          <a:xfrm>
            <a:off x="4968518" y="5649567"/>
            <a:ext cx="72000" cy="72000"/>
          </a:xfrm>
          <a:prstGeom prst="ellipse">
            <a:avLst/>
          </a:prstGeom>
          <a:solidFill>
            <a:srgbClr val="FFCC99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9E0D9437-E0E0-422A-A866-1641F8726EF1}"/>
              </a:ext>
            </a:extLst>
          </p:cNvPr>
          <p:cNvSpPr/>
          <p:nvPr/>
        </p:nvSpPr>
        <p:spPr>
          <a:xfrm>
            <a:off x="821787" y="4077644"/>
            <a:ext cx="72000" cy="72000"/>
          </a:xfrm>
          <a:prstGeom prst="ellipse">
            <a:avLst/>
          </a:prstGeom>
          <a:solidFill>
            <a:srgbClr val="FFCC99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E474E17E-3419-45B1-8A28-577236542020}"/>
              </a:ext>
            </a:extLst>
          </p:cNvPr>
          <p:cNvSpPr/>
          <p:nvPr/>
        </p:nvSpPr>
        <p:spPr>
          <a:xfrm>
            <a:off x="2075169" y="4961409"/>
            <a:ext cx="72000" cy="72000"/>
          </a:xfrm>
          <a:prstGeom prst="ellipse">
            <a:avLst/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AFF927E1-F872-490D-ABDE-D1765D5C2723}"/>
              </a:ext>
            </a:extLst>
          </p:cNvPr>
          <p:cNvSpPr/>
          <p:nvPr/>
        </p:nvSpPr>
        <p:spPr>
          <a:xfrm>
            <a:off x="1951743" y="3241118"/>
            <a:ext cx="72000" cy="72000"/>
          </a:xfrm>
          <a:prstGeom prst="ellipse">
            <a:avLst/>
          </a:prstGeom>
          <a:solidFill>
            <a:srgbClr val="008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FA09BBD0-E8E4-4FAD-A5A4-499E830068BC}"/>
              </a:ext>
            </a:extLst>
          </p:cNvPr>
          <p:cNvSpPr/>
          <p:nvPr/>
        </p:nvSpPr>
        <p:spPr>
          <a:xfrm>
            <a:off x="11370366" y="4148685"/>
            <a:ext cx="72000" cy="72000"/>
          </a:xfrm>
          <a:prstGeom prst="ellipse">
            <a:avLst/>
          </a:prstGeom>
          <a:solidFill>
            <a:srgbClr val="008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15163046-6E7A-4C93-8A69-D9856CAABC0E}"/>
              </a:ext>
            </a:extLst>
          </p:cNvPr>
          <p:cNvSpPr/>
          <p:nvPr/>
        </p:nvSpPr>
        <p:spPr>
          <a:xfrm>
            <a:off x="2076721" y="5088196"/>
            <a:ext cx="72000" cy="72000"/>
          </a:xfrm>
          <a:prstGeom prst="ellipse">
            <a:avLst/>
          </a:prstGeom>
          <a:solidFill>
            <a:srgbClr val="FFCC99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75" name="Текст 13">
            <a:extLst>
              <a:ext uri="{FF2B5EF4-FFF2-40B4-BE49-F238E27FC236}">
                <a16:creationId xmlns:a16="http://schemas.microsoft.com/office/drawing/2014/main" id="{C0462ADF-C1EA-4EA3-AD03-64210E137C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888" y="6495252"/>
            <a:ext cx="3070055" cy="365125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Направление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воздействия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76" name="Текст 13">
            <a:extLst>
              <a:ext uri="{FF2B5EF4-FFF2-40B4-BE49-F238E27FC236}">
                <a16:creationId xmlns:a16="http://schemas.microsoft.com/office/drawing/2014/main" id="{39BB7065-E4BD-462C-A9AC-FCDF61D8F194}"/>
              </a:ext>
            </a:extLst>
          </p:cNvPr>
          <p:cNvSpPr txBox="1">
            <a:spLocks/>
          </p:cNvSpPr>
          <p:nvPr/>
        </p:nvSpPr>
        <p:spPr>
          <a:xfrm>
            <a:off x="2943754" y="6495251"/>
            <a:ext cx="1437014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Производство</a:t>
            </a:r>
          </a:p>
        </p:txBody>
      </p:sp>
      <p:sp>
        <p:nvSpPr>
          <p:cNvPr id="78" name="Текст 13">
            <a:extLst>
              <a:ext uri="{FF2B5EF4-FFF2-40B4-BE49-F238E27FC236}">
                <a16:creationId xmlns:a16="http://schemas.microsoft.com/office/drawing/2014/main" id="{86FDB1BD-1259-4246-976B-7F2BDD29F2AB}"/>
              </a:ext>
            </a:extLst>
          </p:cNvPr>
          <p:cNvSpPr txBox="1">
            <a:spLocks/>
          </p:cNvSpPr>
          <p:nvPr/>
        </p:nvSpPr>
        <p:spPr>
          <a:xfrm>
            <a:off x="4283591" y="6495251"/>
            <a:ext cx="2015606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Экономика и финансы</a:t>
            </a:r>
          </a:p>
        </p:txBody>
      </p:sp>
      <p:sp>
        <p:nvSpPr>
          <p:cNvPr id="79" name="Текст 13">
            <a:extLst>
              <a:ext uri="{FF2B5EF4-FFF2-40B4-BE49-F238E27FC236}">
                <a16:creationId xmlns:a16="http://schemas.microsoft.com/office/drawing/2014/main" id="{2AC7F2A8-0C69-43CE-9059-DA0C251F5854}"/>
              </a:ext>
            </a:extLst>
          </p:cNvPr>
          <p:cNvSpPr txBox="1">
            <a:spLocks/>
          </p:cNvSpPr>
          <p:nvPr/>
        </p:nvSpPr>
        <p:spPr>
          <a:xfrm>
            <a:off x="6226955" y="6495251"/>
            <a:ext cx="1943487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Управление данными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EF58881F-100F-4D56-BBF9-E378A4833FB2}"/>
              </a:ext>
            </a:extLst>
          </p:cNvPr>
          <p:cNvGrpSpPr/>
          <p:nvPr/>
        </p:nvGrpSpPr>
        <p:grpSpPr>
          <a:xfrm>
            <a:off x="5473033" y="3681337"/>
            <a:ext cx="1122174" cy="1094148"/>
            <a:chOff x="5442879" y="3637510"/>
            <a:chExt cx="1122174" cy="1094148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17739259-34E5-4008-AF13-52D61BE6F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0905" y="3637510"/>
              <a:ext cx="1094148" cy="1094148"/>
            </a:xfrm>
            <a:prstGeom prst="rect">
              <a:avLst/>
            </a:prstGeom>
          </p:spPr>
        </p:pic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8C55772-39BB-4F5A-AF7F-0A2467486A51}"/>
                </a:ext>
              </a:extLst>
            </p:cNvPr>
            <p:cNvSpPr txBox="1"/>
            <p:nvPr/>
          </p:nvSpPr>
          <p:spPr>
            <a:xfrm>
              <a:off x="5442879" y="3767480"/>
              <a:ext cx="74799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effectLst/>
                  <a:latin typeface="Kaspersky Sans Display Exbold" panose="020B0003020000020004" pitchFamily="34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SIDUS</a:t>
              </a:r>
              <a:endParaRPr lang="ru-RU" sz="1200" dirty="0">
                <a:solidFill>
                  <a:schemeClr val="bg1"/>
                </a:solidFill>
                <a:latin typeface="Kaspersky Sans Display Exbold" panose="020B0003020000020004" pitchFamily="34" charset="-52"/>
              </a:endParaRPr>
            </a:p>
          </p:txBody>
        </p:sp>
      </p:grpSp>
      <p:sp>
        <p:nvSpPr>
          <p:cNvPr id="83" name="Овал 82">
            <a:extLst>
              <a:ext uri="{FF2B5EF4-FFF2-40B4-BE49-F238E27FC236}">
                <a16:creationId xmlns:a16="http://schemas.microsoft.com/office/drawing/2014/main" id="{803B0CBA-FD65-476F-A0BA-01B63D14A694}"/>
              </a:ext>
            </a:extLst>
          </p:cNvPr>
          <p:cNvSpPr/>
          <p:nvPr/>
        </p:nvSpPr>
        <p:spPr>
          <a:xfrm>
            <a:off x="8107955" y="6578408"/>
            <a:ext cx="72000" cy="72000"/>
          </a:xfrm>
          <a:prstGeom prst="ellipse">
            <a:avLst/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Текст 13">
            <a:extLst>
              <a:ext uri="{FF2B5EF4-FFF2-40B4-BE49-F238E27FC236}">
                <a16:creationId xmlns:a16="http://schemas.microsoft.com/office/drawing/2014/main" id="{5FA3058D-DF19-4DE7-A021-85E768041F7E}"/>
              </a:ext>
            </a:extLst>
          </p:cNvPr>
          <p:cNvSpPr txBox="1">
            <a:spLocks/>
          </p:cNvSpPr>
          <p:nvPr/>
        </p:nvSpPr>
        <p:spPr>
          <a:xfrm>
            <a:off x="8135777" y="6481548"/>
            <a:ext cx="1943487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Качество</a:t>
            </a:r>
          </a:p>
        </p:txBody>
      </p:sp>
      <p:sp>
        <p:nvSpPr>
          <p:cNvPr id="86" name="Овал 85">
            <a:extLst>
              <a:ext uri="{FF2B5EF4-FFF2-40B4-BE49-F238E27FC236}">
                <a16:creationId xmlns:a16="http://schemas.microsoft.com/office/drawing/2014/main" id="{1B45CEE0-299E-4B40-8DA8-51D6AF38822E}"/>
              </a:ext>
            </a:extLst>
          </p:cNvPr>
          <p:cNvSpPr/>
          <p:nvPr/>
        </p:nvSpPr>
        <p:spPr>
          <a:xfrm>
            <a:off x="4972865" y="2595484"/>
            <a:ext cx="72000" cy="72000"/>
          </a:xfrm>
          <a:prstGeom prst="ellipse">
            <a:avLst/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88" name="Овал 87">
            <a:extLst>
              <a:ext uri="{FF2B5EF4-FFF2-40B4-BE49-F238E27FC236}">
                <a16:creationId xmlns:a16="http://schemas.microsoft.com/office/drawing/2014/main" id="{5A8EA333-BED5-401A-92F8-DC1FCB6D0239}"/>
              </a:ext>
            </a:extLst>
          </p:cNvPr>
          <p:cNvSpPr/>
          <p:nvPr/>
        </p:nvSpPr>
        <p:spPr>
          <a:xfrm>
            <a:off x="4968518" y="5756934"/>
            <a:ext cx="72000" cy="72000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91524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9FB9A97-ED99-434A-9AB5-664CF80EF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61" y="1207603"/>
            <a:ext cx="3388269" cy="2483685"/>
          </a:xfrm>
          <a:prstGeom prst="rect">
            <a:avLst/>
          </a:prstGeom>
          <a:effectLst>
            <a:outerShdw blurRad="342900" dist="38100" dir="8100000" sx="102000" sy="102000" algn="tr" rotWithShape="0">
              <a:prstClr val="black">
                <a:alpha val="27000"/>
              </a:prst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C2D0550-1F1B-42E1-B2F3-AF957C5F45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43" r="1"/>
          <a:stretch/>
        </p:blipFill>
        <p:spPr>
          <a:xfrm>
            <a:off x="732961" y="2916190"/>
            <a:ext cx="2652128" cy="3305177"/>
          </a:xfrm>
          <a:prstGeom prst="rect">
            <a:avLst/>
          </a:prstGeom>
          <a:effectLst>
            <a:outerShdw blurRad="342900" dist="38100" dir="8100000" sx="102000" sy="102000" algn="tr" rotWithShape="0">
              <a:prstClr val="black">
                <a:alpha val="27000"/>
              </a:prstClr>
            </a:outerShdw>
          </a:effec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BF50AEC-1934-43AF-9608-78D20140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5B6B41-AE43-4CE6-8E3D-93E7BB7E96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ИНТЕРФЕЙС - ОБЩИЙ ВИД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2F8FE7-3B8D-46F1-9C09-6D8B972CBCC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24" r="5286"/>
          <a:stretch/>
        </p:blipFill>
        <p:spPr>
          <a:xfrm>
            <a:off x="2166006" y="1207603"/>
            <a:ext cx="6573933" cy="3508867"/>
          </a:xfrm>
          <a:prstGeom prst="rect">
            <a:avLst/>
          </a:prstGeom>
          <a:effectLst>
            <a:outerShdw blurRad="342900" dist="38100" dir="8100000" sx="102000" sy="102000" algn="tr" rotWithShape="0">
              <a:prstClr val="black">
                <a:alpha val="27000"/>
              </a:prst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273CDE0-CDEB-4F47-913C-9E405DF461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8705" y="1200983"/>
            <a:ext cx="3303382" cy="2239466"/>
          </a:xfrm>
          <a:prstGeom prst="rect">
            <a:avLst/>
          </a:prstGeom>
          <a:effectLst>
            <a:outerShdw blurRad="342900" dist="38100" dir="8100000" sx="102000" sy="102000" algn="tr" rotWithShape="0">
              <a:prstClr val="black">
                <a:alpha val="27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D16B25D-DFE5-4A5E-BD60-BBC8C8CC61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9378" y="3178225"/>
            <a:ext cx="4392709" cy="3043142"/>
          </a:xfrm>
          <a:prstGeom prst="rect">
            <a:avLst/>
          </a:prstGeom>
          <a:effectLst>
            <a:outerShdw blurRad="342900" dist="38100" dir="8100000" sx="102000" sy="102000" algn="tr" rotWithShape="0">
              <a:prstClr val="black">
                <a:alpha val="27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6FD81A-B31C-43EA-A65E-A8D8BAF798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3303" y="3178225"/>
            <a:ext cx="4028106" cy="3043142"/>
          </a:xfrm>
          <a:prstGeom prst="rect">
            <a:avLst/>
          </a:prstGeom>
          <a:effectLst>
            <a:outerShdw blurRad="342900" dist="38100" dir="8100000" sx="102000" sy="102000" algn="tr" rotWithShape="0">
              <a:prstClr val="black">
                <a:alpha val="27000"/>
              </a:prstClr>
            </a:outerShdw>
          </a:effec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C16F100-B5CA-4D92-9AC3-E26D3487B679}"/>
              </a:ext>
            </a:extLst>
          </p:cNvPr>
          <p:cNvSpPr/>
          <p:nvPr/>
        </p:nvSpPr>
        <p:spPr>
          <a:xfrm>
            <a:off x="2375296" y="1257300"/>
            <a:ext cx="547687" cy="122634"/>
          </a:xfrm>
          <a:prstGeom prst="rect">
            <a:avLst/>
          </a:prstGeom>
          <a:solidFill>
            <a:srgbClr val="0B6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10BC649B-A61F-4738-97FA-6EAE6CF46C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693" y="1185378"/>
            <a:ext cx="270446" cy="270446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4D40A915-5C5A-4203-A34D-57EBB8AC21F9}"/>
              </a:ext>
            </a:extLst>
          </p:cNvPr>
          <p:cNvSpPr txBox="1"/>
          <p:nvPr/>
        </p:nvSpPr>
        <p:spPr>
          <a:xfrm>
            <a:off x="2565217" y="1226284"/>
            <a:ext cx="1485106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  <a:effectLst/>
                <a:latin typeface="Kaspersky Sans Display Exbold" panose="020B0003020000020004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SIDUS</a:t>
            </a:r>
            <a:endParaRPr lang="ru-RU" sz="600" dirty="0">
              <a:solidFill>
                <a:schemeClr val="bg1"/>
              </a:solidFill>
              <a:latin typeface="Kaspersky Sans Display Exbold" panose="020B00030200000200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68196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841F99E-5DA1-41C1-B3C9-99CD576DB2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" b="1580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EE82048-6059-4D55-BB08-A7C5FCCE3671}"/>
              </a:ext>
            </a:extLst>
          </p:cNvPr>
          <p:cNvSpPr/>
          <p:nvPr/>
        </p:nvSpPr>
        <p:spPr>
          <a:xfrm>
            <a:off x="-1" y="1"/>
            <a:ext cx="12192001" cy="6858000"/>
          </a:xfrm>
          <a:prstGeom prst="rect">
            <a:avLst/>
          </a:prstGeom>
          <a:solidFill>
            <a:schemeClr val="tx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864BD0-16A7-4046-BA6C-AE93C42E7BE2}"/>
              </a:ext>
            </a:extLst>
          </p:cNvPr>
          <p:cNvSpPr/>
          <p:nvPr/>
        </p:nvSpPr>
        <p:spPr>
          <a:xfrm>
            <a:off x="1" y="1614389"/>
            <a:ext cx="12192000" cy="5243611"/>
          </a:xfrm>
          <a:prstGeom prst="rect">
            <a:avLst/>
          </a:prstGeom>
          <a:gradFill>
            <a:gsLst>
              <a:gs pos="49000">
                <a:srgbClr val="000000"/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158AE3-8208-477F-A042-0BFF1ECEAA15}"/>
              </a:ext>
            </a:extLst>
          </p:cNvPr>
          <p:cNvSpPr txBox="1"/>
          <p:nvPr/>
        </p:nvSpPr>
        <p:spPr>
          <a:xfrm>
            <a:off x="1660432" y="1910877"/>
            <a:ext cx="89906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05E640F-67A9-475B-ABCC-834F951CBB60}"/>
              </a:ext>
            </a:extLst>
          </p:cNvPr>
          <p:cNvGrpSpPr/>
          <p:nvPr/>
        </p:nvGrpSpPr>
        <p:grpSpPr>
          <a:xfrm>
            <a:off x="10473037" y="-108770"/>
            <a:ext cx="1498953" cy="1443306"/>
            <a:chOff x="6111443" y="3489317"/>
            <a:chExt cx="754964" cy="726937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F1F2BE7E-E219-450F-BCD2-29C3DBB1D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9470" y="3489317"/>
              <a:ext cx="726937" cy="72693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6DE475-A4DB-475E-8C1B-5F46B5289B6C}"/>
                </a:ext>
              </a:extLst>
            </p:cNvPr>
            <p:cNvSpPr txBox="1"/>
            <p:nvPr/>
          </p:nvSpPr>
          <p:spPr>
            <a:xfrm>
              <a:off x="6111443" y="3619288"/>
              <a:ext cx="747990" cy="1550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rgbClr val="B2B3B7"/>
                  </a:solidFill>
                  <a:effectLst/>
                  <a:latin typeface="Kaspersky Sans Display Exbold" panose="020B0003020000020004" pitchFamily="34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SIDUS</a:t>
              </a:r>
              <a:endParaRPr lang="ru-RU" sz="1400" dirty="0">
                <a:solidFill>
                  <a:srgbClr val="B2B3B7"/>
                </a:solidFill>
                <a:latin typeface="Kaspersky Sans Display Exbold" panose="020B0003020000020004" pitchFamily="34" charset="-52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AE1BD52-73C4-4FF2-A528-F382273E83B8}"/>
              </a:ext>
            </a:extLst>
          </p:cNvPr>
          <p:cNvSpPr txBox="1"/>
          <p:nvPr/>
        </p:nvSpPr>
        <p:spPr>
          <a:xfrm>
            <a:off x="4812426" y="4300793"/>
            <a:ext cx="358303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3AD0AE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 КОНТАКТНАЯ ИНФОРМАЦИЯ:</a:t>
            </a:r>
          </a:p>
          <a:p>
            <a:pPr algn="ctr"/>
            <a:endParaRPr lang="ru-RU" sz="1200" b="1" dirty="0">
              <a:solidFill>
                <a:srgbClr val="3AD0AE"/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538163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ООО «ТЕХНОЛИТА»</a:t>
            </a:r>
          </a:p>
          <a:p>
            <a:pPr marL="538163"/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538163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ИВАНОВ ИВАН ЮРЬЕВИЧ</a:t>
            </a:r>
          </a:p>
          <a:p>
            <a:pPr marL="538163"/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538163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+7(910)-322-49-39</a:t>
            </a:r>
          </a:p>
          <a:p>
            <a:pPr marL="538163"/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538163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info@technolita.ru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Пользователь со сплошной заливкой">
            <a:extLst>
              <a:ext uri="{FF2B5EF4-FFF2-40B4-BE49-F238E27FC236}">
                <a16:creationId xmlns:a16="http://schemas.microsoft.com/office/drawing/2014/main" id="{D5FFB149-611D-47D4-8BCF-A794231927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2461" y="5033956"/>
            <a:ext cx="288000" cy="288000"/>
          </a:xfrm>
          <a:prstGeom prst="rect">
            <a:avLst/>
          </a:prstGeom>
        </p:spPr>
      </p:pic>
      <p:pic>
        <p:nvPicPr>
          <p:cNvPr id="14" name="Рисунок 13" descr="Динамик телефона  со сплошной заливкой">
            <a:extLst>
              <a:ext uri="{FF2B5EF4-FFF2-40B4-BE49-F238E27FC236}">
                <a16:creationId xmlns:a16="http://schemas.microsoft.com/office/drawing/2014/main" id="{A3447798-6821-4E4C-AC42-54A1F19020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52461" y="5397078"/>
            <a:ext cx="288000" cy="288000"/>
          </a:xfrm>
          <a:prstGeom prst="rect">
            <a:avLst/>
          </a:prstGeom>
        </p:spPr>
      </p:pic>
      <p:pic>
        <p:nvPicPr>
          <p:cNvPr id="5" name="Рисунок 4" descr="Электронная почта со сплошной заливкой">
            <a:extLst>
              <a:ext uri="{FF2B5EF4-FFF2-40B4-BE49-F238E27FC236}">
                <a16:creationId xmlns:a16="http://schemas.microsoft.com/office/drawing/2014/main" id="{0DDD59A7-0830-459F-A1C6-75B18E36C6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52461" y="5757002"/>
            <a:ext cx="288000" cy="288000"/>
          </a:xfrm>
          <a:prstGeom prst="rect">
            <a:avLst/>
          </a:prstGeom>
        </p:spPr>
      </p:pic>
      <p:pic>
        <p:nvPicPr>
          <p:cNvPr id="6" name="Рисунок 5" descr="Город со сплошной заливкой">
            <a:extLst>
              <a:ext uri="{FF2B5EF4-FFF2-40B4-BE49-F238E27FC236}">
                <a16:creationId xmlns:a16="http://schemas.microsoft.com/office/drawing/2014/main" id="{4F027C5D-C75C-44CC-96AE-010827265E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52461" y="4678811"/>
            <a:ext cx="288000" cy="288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5B4258B-3967-48E3-BB43-5C243DB3111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95" y="252883"/>
            <a:ext cx="215717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8575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45642</TotalTime>
  <Words>1715</Words>
  <Application>Microsoft Office PowerPoint</Application>
  <PresentationFormat>Широкоэкранный</PresentationFormat>
  <Paragraphs>235</Paragraphs>
  <Slides>10</Slides>
  <Notes>10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-apple-system</vt:lpstr>
      <vt:lpstr>Arial</vt:lpstr>
      <vt:lpstr>Arial Black</vt:lpstr>
      <vt:lpstr>Calibri</vt:lpstr>
      <vt:lpstr>Calibri Light</vt:lpstr>
      <vt:lpstr>Courier New</vt:lpstr>
      <vt:lpstr>Kaspersky Sans Display Exbold</vt:lpstr>
      <vt:lpstr>Kaspersky Sans Display Medium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 Иванов</dc:creator>
  <cp:lastModifiedBy>Иван Иванов</cp:lastModifiedBy>
  <cp:revision>389</cp:revision>
  <cp:lastPrinted>2026-03-02T14:48:53Z</cp:lastPrinted>
  <dcterms:created xsi:type="dcterms:W3CDTF">2026-01-28T14:11:33Z</dcterms:created>
  <dcterms:modified xsi:type="dcterms:W3CDTF">2026-03-18T06:50:42Z</dcterms:modified>
</cp:coreProperties>
</file>