
<file path=[Content_Types].xml><?xml version="1.0" encoding="utf-8"?>
<Types xmlns="http://schemas.openxmlformats.org/package/2006/content-types"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7"/>
  </p:notesMasterIdLst>
  <p:sldIdLst>
    <p:sldId id="256" r:id="rId2"/>
    <p:sldId id="278" r:id="rId3"/>
    <p:sldId id="279" r:id="rId4"/>
    <p:sldId id="271" r:id="rId5"/>
    <p:sldId id="272" r:id="rId6"/>
  </p:sldIdLst>
  <p:sldSz cx="12192000" cy="6858000"/>
  <p:notesSz cx="7099300" cy="102346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85" userDrawn="1">
          <p15:clr>
            <a:srgbClr val="A4A3A4"/>
          </p15:clr>
        </p15:guide>
        <p15:guide id="2" pos="438" userDrawn="1">
          <p15:clr>
            <a:srgbClr val="A4A3A4"/>
          </p15:clr>
        </p15:guide>
        <p15:guide id="3" pos="4294" userDrawn="1">
          <p15:clr>
            <a:srgbClr val="A4A3A4"/>
          </p15:clr>
        </p15:guide>
        <p15:guide id="4" pos="3160" userDrawn="1">
          <p15:clr>
            <a:srgbClr val="A4A3A4"/>
          </p15:clr>
        </p15:guide>
        <p15:guide id="5" pos="173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3B7"/>
    <a:srgbClr val="006666"/>
    <a:srgbClr val="2060A6"/>
    <a:srgbClr val="96B1CD"/>
    <a:srgbClr val="34A5F6"/>
    <a:srgbClr val="75D3B2"/>
    <a:srgbClr val="38A6FB"/>
    <a:srgbClr val="4472C4"/>
    <a:srgbClr val="D3DCE5"/>
    <a:srgbClr val="E6ED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597" autoAdjust="0"/>
    <p:restoredTop sz="95953" autoAdjust="0"/>
  </p:normalViewPr>
  <p:slideViewPr>
    <p:cSldViewPr snapToGrid="0">
      <p:cViewPr varScale="1">
        <p:scale>
          <a:sx n="97" d="100"/>
          <a:sy n="97" d="100"/>
        </p:scale>
        <p:origin x="66" y="141"/>
      </p:cViewPr>
      <p:guideLst>
        <p:guide orient="horz" pos="1185"/>
        <p:guide pos="438"/>
        <p:guide pos="4294"/>
        <p:guide pos="3160"/>
        <p:guide pos="1731"/>
      </p:guideLst>
    </p:cSldViewPr>
  </p:slideViewPr>
  <p:notesTextViewPr>
    <p:cViewPr>
      <p:scale>
        <a:sx n="1" d="1"/>
        <a:sy n="1" d="1"/>
      </p:scale>
      <p:origin x="0" y="-1041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6363" cy="513508"/>
          </a:xfrm>
          <a:prstGeom prst="rect">
            <a:avLst/>
          </a:prstGeom>
        </p:spPr>
        <p:txBody>
          <a:bodyPr vert="horz" lIns="94750" tIns="47375" rIns="94750" bIns="47375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021295" y="0"/>
            <a:ext cx="3076363" cy="513508"/>
          </a:xfrm>
          <a:prstGeom prst="rect">
            <a:avLst/>
          </a:prstGeom>
        </p:spPr>
        <p:txBody>
          <a:bodyPr vert="horz" lIns="94750" tIns="47375" rIns="94750" bIns="47375" rtlCol="0"/>
          <a:lstStyle>
            <a:lvl1pPr algn="r">
              <a:defRPr sz="1200"/>
            </a:lvl1pPr>
          </a:lstStyle>
          <a:p>
            <a:fld id="{B6A3B671-C4F7-442B-A5AC-2F25CF3D7768}" type="datetimeFigureOut">
              <a:rPr lang="ru-RU" smtClean="0"/>
              <a:t>22.05.2026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37275" cy="34528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50" tIns="47375" rIns="94750" bIns="47375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09931" y="4925408"/>
            <a:ext cx="5679440" cy="4029878"/>
          </a:xfrm>
          <a:prstGeom prst="rect">
            <a:avLst/>
          </a:prstGeom>
        </p:spPr>
        <p:txBody>
          <a:bodyPr vert="horz" lIns="94750" tIns="47375" rIns="94750" bIns="47375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721108"/>
            <a:ext cx="3076363" cy="513507"/>
          </a:xfrm>
          <a:prstGeom prst="rect">
            <a:avLst/>
          </a:prstGeom>
        </p:spPr>
        <p:txBody>
          <a:bodyPr vert="horz" lIns="94750" tIns="47375" rIns="94750" bIns="47375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021295" y="9721108"/>
            <a:ext cx="3076363" cy="513507"/>
          </a:xfrm>
          <a:prstGeom prst="rect">
            <a:avLst/>
          </a:prstGeom>
        </p:spPr>
        <p:txBody>
          <a:bodyPr vert="horz" lIns="94750" tIns="47375" rIns="94750" bIns="47375" rtlCol="0" anchor="b"/>
          <a:lstStyle>
            <a:lvl1pPr algn="r">
              <a:defRPr sz="1200"/>
            </a:lvl1pPr>
          </a:lstStyle>
          <a:p>
            <a:fld id="{C22E8666-0168-478E-A6CF-72BDF412B0F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042746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Коллеги, добрый день.</a:t>
            </a:r>
          </a:p>
          <a:p>
            <a:r>
              <a:rPr lang="ru-RU" dirty="0"/>
              <a:t>Тема моего рассказа — материалоёмкость, и то, как ей можно управлять на двух уровнях: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ru-RU" dirty="0"/>
              <a:t>на уровне норм расхода материалов и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ru-RU" dirty="0"/>
              <a:t>на уровне каждой отдельной плавки.</a:t>
            </a:r>
          </a:p>
          <a:p>
            <a:r>
              <a:rPr lang="ru-RU" dirty="0"/>
              <a:t>За ближайшие 10 минут я хочу показать интересную вещь: как в рамках одного и того же стандарта можно производить одну и ту же марку сплава, но платить за шихту очень по-разному.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2E8666-0168-478E-A6CF-72BDF412B0F7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25641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Любой литейщик знает, что металлозавалка для любой марки сплава готовится по утверждённой норме, а сама норма разрабатывается на основе стандарта — ГОСТ или ТУ. Но стандарт задаёт не конкретную рецептуру, а только 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min–max диапазоны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 химическим элементам. Это наши инженерные службы сами подбирают комбинацию материалов, которая в эти границы попадает. После утверждения она становится эталонной.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Очевидно, что если решения ограничены только химией, то допустимых комбинаций существует не одна, а множество. А если комбинации разные, то и стоимость материалов у них тоже должна различаться. Отсюда простой практический вопрос: 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где по стоимости находится ваша утверждённая металлозавалка среди всех возможных вариантов?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Чтобы это показать, проведём мысленный эксперимент. Возьмём популярную износостойкую сталь 110Г13Л и представим, что мы поручили 100 технологам независимо разработать для неё металлозавалку.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оценки результатов, нам нужно понимать три вещи: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попали ли они в допуск по химии — это показывают вертикальные шкалы, где низ — допустимый минимум, верх — максимум;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какие материалы и в каких долях они используют — это показывает лепестковая диаграмма, где каждый луч соответствует материалу, а расстояние от центра — его доле от 0 до 100%;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и, наконец, сколько стоит каждая завалка.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Запускаем эксперимент.</a:t>
            </a:r>
            <a:b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Пауза 2–3 секунды.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Font typeface="+mj-lt"/>
              <a:buNone/>
            </a:pP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Технологи находят решения и несут их нам. Мы видим, что меняются наборы материалов, их доли, химсостав внутри допуска — и вместе с этим довольно сильно меняется стоимость.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Сразу оговорюсь: рублёвые значения здесь демонстрационные. У каждого предприятия свои поставщики, договоры и персональные условия, поэтому эти цифры — не универсальные цены, а лишь ориентир для понимания порядка сумм.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Запомним найденный стоимостной коридор: 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37 и 94 тыс. руб.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теперь главное: если мы нашли 100 допустимых вариантов, значит ли это, что мы нашли реальные математические пределы?</a:t>
            </a:r>
            <a:b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Нет.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Это значит только, что мы нашли 100 точек из всего допустимого множества.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2E8666-0168-478E-A6CF-72BDF412B0F7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69319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36875" indent="-236875">
              <a:buAutoNum type="arabicPeriod"/>
            </a:pPr>
            <a:r>
              <a:rPr lang="ru-RU" dirty="0"/>
              <a:t>Посмотрим следующий слайд:</a:t>
            </a:r>
          </a:p>
          <a:p>
            <a:pPr marL="236875" indent="-236875">
              <a:buAutoNum type="arabicPeriod"/>
            </a:pPr>
            <a:r>
              <a:rPr lang="ru-RU" dirty="0"/>
              <a:t>Наше минимальное значение было 37 тр, максимальное 94 тр. Как вы уже догадались это не истинные пределы</a:t>
            </a:r>
          </a:p>
          <a:p>
            <a:pPr marL="236875" indent="-236875">
              <a:buAutoNum type="arabicPeriod"/>
            </a:pPr>
            <a:r>
              <a:rPr lang="ru-RU" dirty="0"/>
              <a:t>Реальные математические границы у этого примера 33 и 103 тр.</a:t>
            </a:r>
          </a:p>
          <a:p>
            <a:pPr marL="236875" indent="-236875">
              <a:buAutoNum type="arabicPeriod"/>
            </a:pPr>
            <a:r>
              <a:rPr lang="ru-RU" b="0" i="0" dirty="0">
                <a:effectLst/>
                <a:latin typeface="-apple-system"/>
              </a:rPr>
              <a:t>Простой вывод: </a:t>
            </a:r>
            <a:r>
              <a:rPr lang="ru-RU" b="1" i="0" dirty="0">
                <a:effectLst/>
                <a:latin typeface="-apple-system"/>
              </a:rPr>
              <a:t>можно честно готовить сталь 110Г13Л по ГОСТу и иметь стоимость шихты от ~33 до ~103 тыс. руб/т</a:t>
            </a:r>
            <a:r>
              <a:rPr lang="ru-RU" b="0" i="0" dirty="0">
                <a:effectLst/>
                <a:latin typeface="-apple-system"/>
              </a:rPr>
              <a:t>. Это разброс порядка </a:t>
            </a:r>
            <a:r>
              <a:rPr lang="ru-RU" b="1" i="0" dirty="0">
                <a:effectLst/>
                <a:latin typeface="-apple-system"/>
              </a:rPr>
              <a:t>70 тыс. руб/т</a:t>
            </a:r>
            <a:r>
              <a:rPr lang="ru-RU" b="0" i="0" dirty="0">
                <a:effectLst/>
                <a:latin typeface="-apple-system"/>
              </a:rPr>
              <a:t>, и он внутри допуска. </a:t>
            </a:r>
          </a:p>
          <a:p>
            <a:pPr marL="236875" indent="-236875">
              <a:buAutoNum type="arabicPeriod"/>
            </a:pPr>
            <a:r>
              <a:rPr lang="ru-RU" b="0" i="0" dirty="0">
                <a:effectLst/>
                <a:latin typeface="-apple-system"/>
              </a:rPr>
              <a:t>Теперь масштабируем:</a:t>
            </a:r>
          </a:p>
          <a:p>
            <a:pPr marL="236875" indent="-236875" defTabSz="947501">
              <a:buFontTx/>
              <a:buAutoNum type="arabicPeriod"/>
            </a:pPr>
            <a:r>
              <a:rPr lang="ru-RU" b="0" i="0" dirty="0">
                <a:effectLst/>
                <a:latin typeface="-apple-system"/>
              </a:rPr>
              <a:t>Возьмем среднее литейное производство с объёмом — </a:t>
            </a:r>
            <a:r>
              <a:rPr lang="ru-RU" b="1" i="0" dirty="0">
                <a:effectLst/>
                <a:latin typeface="-apple-system"/>
              </a:rPr>
              <a:t>5 000 тонн в год</a:t>
            </a:r>
            <a:r>
              <a:rPr lang="ru-RU" b="0" i="0" dirty="0">
                <a:effectLst/>
                <a:latin typeface="-apple-system"/>
              </a:rPr>
              <a:t>.</a:t>
            </a:r>
          </a:p>
          <a:p>
            <a:pPr marL="236875" indent="-236875" defTabSz="947501">
              <a:buFontTx/>
              <a:buAutoNum type="arabicPeriod"/>
            </a:pPr>
            <a:r>
              <a:rPr lang="ru-RU" b="0" i="0" dirty="0">
                <a:effectLst/>
                <a:latin typeface="-apple-system"/>
              </a:rPr>
              <a:t>Допустим вам повезло и технолог составил лучшую норму расхода из 100 рассмотренных. Тогда цена материалов 37,3 т.р., это на 11% выше минимума</a:t>
            </a:r>
          </a:p>
          <a:p>
            <a:pPr marL="236875" indent="-236875" defTabSz="947501">
              <a:buFontTx/>
              <a:buAutoNum type="arabicPeriod"/>
            </a:pPr>
            <a:r>
              <a:rPr lang="ru-RU" b="0" i="0" dirty="0">
                <a:effectLst/>
                <a:latin typeface="-apple-system"/>
              </a:rPr>
              <a:t>11% → </a:t>
            </a:r>
            <a:r>
              <a:rPr lang="en-US" b="0" i="0" dirty="0">
                <a:effectLst/>
                <a:latin typeface="-apple-system"/>
              </a:rPr>
              <a:t>&gt; </a:t>
            </a:r>
            <a:r>
              <a:rPr lang="ru-RU" b="1" i="0" dirty="0">
                <a:effectLst/>
                <a:latin typeface="-apple-system"/>
              </a:rPr>
              <a:t>4 т.р./т</a:t>
            </a:r>
            <a:r>
              <a:rPr lang="ru-RU" b="0" i="0" dirty="0">
                <a:effectLst/>
                <a:latin typeface="-apple-system"/>
              </a:rPr>
              <a:t> → </a:t>
            </a:r>
            <a:r>
              <a:rPr lang="ru-RU" b="1" i="0" dirty="0">
                <a:effectLst/>
                <a:latin typeface="-apple-system"/>
              </a:rPr>
              <a:t>21,5 млн руб/год</a:t>
            </a:r>
            <a:endParaRPr lang="ru-RU" b="0" i="0" dirty="0">
              <a:effectLst/>
              <a:latin typeface="-apple-system"/>
            </a:endParaRPr>
          </a:p>
          <a:p>
            <a:pPr>
              <a:spcAft>
                <a:spcPts val="622"/>
              </a:spcAft>
            </a:pPr>
            <a:r>
              <a:rPr lang="ru-RU" b="0" i="0" dirty="0">
                <a:effectLst/>
                <a:latin typeface="-apple-system"/>
              </a:rPr>
              <a:t>(Пауза.)</a:t>
            </a:r>
            <a:br>
              <a:rPr lang="ru-RU" b="0" i="0" dirty="0">
                <a:effectLst/>
                <a:latin typeface="-apple-system"/>
              </a:rPr>
            </a:br>
            <a:r>
              <a:rPr lang="ru-RU" b="0" i="0" dirty="0">
                <a:effectLst/>
                <a:latin typeface="-apple-system"/>
              </a:rPr>
              <a:t>Важно: это не “обещание всем”. Это масштаб: </a:t>
            </a:r>
            <a:r>
              <a:rPr lang="ru-RU" b="1" i="0" dirty="0">
                <a:effectLst/>
                <a:latin typeface="-apple-system"/>
              </a:rPr>
              <a:t>даже несколько процентов на шихте — это десятки миллионов на годовом объеме</a:t>
            </a:r>
            <a:r>
              <a:rPr lang="ru-RU" b="0" i="0" dirty="0">
                <a:effectLst/>
                <a:latin typeface="-apple-system"/>
              </a:rPr>
              <a:t>.</a:t>
            </a:r>
          </a:p>
          <a:p>
            <a:pPr marL="236875" indent="-236875">
              <a:buAutoNum type="arabicPeriod"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2E8666-0168-478E-A6CF-72BDF412B0F7}" type="slidenum">
              <a:rPr lang="ru-RU" smtClean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44034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2E8666-0168-478E-A6CF-72BDF412B0F7}" type="slidenum">
              <a:rPr lang="ru-RU" smtClean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43733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0" i="0" dirty="0">
                <a:effectLst/>
                <a:latin typeface="-apple-system"/>
              </a:rPr>
              <a:t>Коллеги, если вам интересен этот продукт, вы видите, что вы можете применить его на своем производстве или у ваших партнеров — после доклада можем обсудить предметно все вопросы.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2E8666-0168-478E-A6CF-72BDF412B0F7}" type="slidenum">
              <a:rPr lang="ru-RU" smtClean="0"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950782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8E9165-0F42-48EC-8DFC-C19C6A3541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9E10C34-DD40-47AF-8D34-4E937D6F28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863C0E3-6A1D-4A72-BB50-6E5FF7E916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8F26F-3D58-4B7A-9B2B-866291E4C155}" type="datetime1">
              <a:rPr lang="ru-RU" smtClean="0"/>
              <a:t>22.05.2026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53A1A5A-85F2-4113-9266-A6E09703D9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B7B4F33-D85C-4DC6-8E61-6178C5CACB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1DBA7-56C6-413D-87AC-F97C75AB385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43371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F1FA86-9BF9-4A38-A7C4-FA90AABD9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B08ABC2-E176-40FC-8BAD-42E31A7E85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F08BB28-2968-4700-A042-D91EA34C6E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E1F62-3F32-4B15-B875-4F039177F146}" type="datetime1">
              <a:rPr lang="ru-RU" smtClean="0"/>
              <a:t>22.05.2026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3DAAFC5-048E-410F-90A6-D2AD91D688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808607B-4545-46D6-B5F1-6A8B5DF14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1DBA7-56C6-413D-87AC-F97C75AB385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849642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A2E0AF-1538-4EF3-89EE-CB11DBB644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D48BD6A-B9CF-4D5E-B011-24DFD55704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D2D8569-21B1-4089-AF22-FD08426A68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00F47-EC05-42A8-8E4F-619AB83C00FE}" type="datetime1">
              <a:rPr lang="ru-RU" smtClean="0"/>
              <a:t>22.05.2026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C7A03D9-C75D-4752-BC66-687B3B5A96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F90062C-9BFD-4364-9439-4E93430E8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1DBA7-56C6-413D-87AC-F97C75AB385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762037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5193C8-F228-4799-A583-630D5885C6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F24030E-912A-4429-9BD2-BB5E71B8A5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0DDF8A9-45EA-4469-8036-8A6923FA91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80D451C-F20C-48A0-AB4A-896A93D345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B5299-B4BA-45FD-855E-7D0A52D77AB2}" type="datetime1">
              <a:rPr lang="ru-RU" smtClean="0"/>
              <a:t>22.05.2026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757BAAB-3D47-4556-BE47-CB2C742D55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7F5C61F-AF49-414A-87C1-E3C4F8A18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1DBA7-56C6-413D-87AC-F97C75AB385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827676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6C0198-AA8C-42F3-B55D-224499BB74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D2AED7E-338F-4DC6-A22B-FC0B40F7D6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C7C4384-110A-4DA2-9A2D-F4EE73E8BD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41FDE01-5B0A-424D-844D-F9DD8C9D4C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AFCCD80-E9E1-4F4C-A972-A1456A0DA9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44223B9E-5CD7-4829-8CD6-0199F751B7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9D591-0F71-44E1-B1A3-68661F7C2E6E}" type="datetime1">
              <a:rPr lang="ru-RU" smtClean="0"/>
              <a:t>22.05.2026</a:t>
            </a:fld>
            <a:endParaRPr lang="ru-RU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10EA0029-C8B0-45A0-95F4-C389EE2A10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5F620DA7-81DD-4C47-B645-FBE4AEC72F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1DBA7-56C6-413D-87AC-F97C75AB385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58840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1D52D5-C6B5-445E-B5FC-84139006FB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D4DD5C8-F7CE-4D59-87AB-FBBC6E8ACC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91701-CEDE-4A0D-8869-91B25877B2A2}" type="datetime1">
              <a:rPr lang="ru-RU" smtClean="0"/>
              <a:t>22.05.2026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B90E2AE-A7B9-4A39-8AE9-CF91B12CE5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C1E65DC-AAB3-4264-8CDB-FEB996C03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1DBA7-56C6-413D-87AC-F97C75AB385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583163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0">
            <a:extLst>
              <a:ext uri="{FF2B5EF4-FFF2-40B4-BE49-F238E27FC236}">
                <a16:creationId xmlns:a16="http://schemas.microsoft.com/office/drawing/2014/main" id="{1E8A8228-58D8-46FF-8244-9FB035629855}"/>
              </a:ext>
            </a:extLst>
          </p:cNvPr>
          <p:cNvSpPr/>
          <p:nvPr userDrawn="1"/>
        </p:nvSpPr>
        <p:spPr>
          <a:xfrm>
            <a:off x="0" y="6327917"/>
            <a:ext cx="12192000" cy="530083"/>
          </a:xfrm>
          <a:prstGeom prst="rect">
            <a:avLst/>
          </a:prstGeom>
          <a:solidFill>
            <a:srgbClr val="26366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>
              <a:latin typeface="Arial" panose="020B0604020202020204" pitchFamily="34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E5C0081-A76C-4DCF-B335-065149C1B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1985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D61DBA7-56C6-413D-87AC-F97C75AB385F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ABEFD8A-B67D-4896-A213-91D1CE5DC77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09464" y="1028"/>
            <a:ext cx="1364343" cy="1308916"/>
          </a:xfrm>
          <a:prstGeom prst="rect">
            <a:avLst/>
          </a:prstGeom>
        </p:spPr>
      </p:pic>
      <p:sp>
        <p:nvSpPr>
          <p:cNvPr id="9" name="Текст 8">
            <a:extLst>
              <a:ext uri="{FF2B5EF4-FFF2-40B4-BE49-F238E27FC236}">
                <a16:creationId xmlns:a16="http://schemas.microsoft.com/office/drawing/2014/main" id="{2846F11B-720A-4EC1-9FBB-0D5E0710002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2214" y="-168857"/>
            <a:ext cx="9417050" cy="1114425"/>
          </a:xfr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ts val="9915"/>
              </a:lnSpc>
              <a:buNone/>
              <a:defRPr lang="ru-RU" sz="4000" kern="1200" dirty="0">
                <a:solidFill>
                  <a:schemeClr val="tx1"/>
                </a:solidFill>
                <a:latin typeface="Kaspersky Sans Display Exbold" panose="020B0003020000020004" pitchFamily="34" charset="-52"/>
                <a:ea typeface="Inter bold" panose="020B060402020202020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НАЗВАНИЕ СЛАЙДА</a:t>
            </a:r>
          </a:p>
        </p:txBody>
      </p:sp>
      <p:sp>
        <p:nvSpPr>
          <p:cNvPr id="10" name="AutoShape 15">
            <a:extLst>
              <a:ext uri="{FF2B5EF4-FFF2-40B4-BE49-F238E27FC236}">
                <a16:creationId xmlns:a16="http://schemas.microsoft.com/office/drawing/2014/main" id="{989B0710-70CF-4C3E-A3A2-93666AA2EB9E}"/>
              </a:ext>
            </a:extLst>
          </p:cNvPr>
          <p:cNvSpPr/>
          <p:nvPr userDrawn="1"/>
        </p:nvSpPr>
        <p:spPr>
          <a:xfrm>
            <a:off x="750650" y="1104643"/>
            <a:ext cx="10800000" cy="0"/>
          </a:xfrm>
          <a:prstGeom prst="line">
            <a:avLst/>
          </a:prstGeom>
          <a:ln w="19050" cap="flat">
            <a:gradFill>
              <a:gsLst>
                <a:gs pos="0">
                  <a:srgbClr val="F2F2F2">
                    <a:alpha val="50000"/>
                  </a:srgbClr>
                </a:gs>
                <a:gs pos="25000">
                  <a:srgbClr val="002060"/>
                </a:gs>
                <a:gs pos="50000">
                  <a:schemeClr val="tx1">
                    <a:lumMod val="95000"/>
                    <a:lumOff val="5000"/>
                  </a:schemeClr>
                </a:gs>
                <a:gs pos="75000">
                  <a:srgbClr val="002060"/>
                </a:gs>
                <a:gs pos="100000">
                  <a:srgbClr val="FFFFFF">
                    <a:alpha val="50000"/>
                  </a:srgbClr>
                </a:gs>
              </a:gsLst>
              <a:lin ang="0"/>
            </a:gradFill>
            <a:prstDash val="solid"/>
            <a:headEnd type="none" w="sm" len="sm"/>
            <a:tailEnd type="none" w="sm" len="sm"/>
          </a:ln>
        </p:spPr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5FFABE41-FAA9-49A3-A36E-8FB9DBC36E0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22250" y="6419850"/>
            <a:ext cx="8331200" cy="365125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Комментарий</a:t>
            </a:r>
          </a:p>
        </p:txBody>
      </p:sp>
    </p:spTree>
    <p:extLst>
      <p:ext uri="{BB962C8B-B14F-4D97-AF65-F5344CB8AC3E}">
        <p14:creationId xmlns:p14="http://schemas.microsoft.com/office/powerpoint/2010/main" val="3829668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>
            <a:extLst>
              <a:ext uri="{FF2B5EF4-FFF2-40B4-BE49-F238E27FC236}">
                <a16:creationId xmlns:a16="http://schemas.microsoft.com/office/drawing/2014/main" id="{B225BF86-A169-4C6F-BDE6-5B3E7226128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50649" y="1114444"/>
            <a:ext cx="2471675" cy="5250531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E5C0081-A76C-4DCF-B335-065149C1B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1985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D61DBA7-56C6-413D-87AC-F97C75AB385F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ABEFD8A-B67D-4896-A213-91D1CE5DC77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09464" y="1028"/>
            <a:ext cx="1364343" cy="1308916"/>
          </a:xfrm>
          <a:prstGeom prst="rect">
            <a:avLst/>
          </a:prstGeom>
        </p:spPr>
      </p:pic>
      <p:sp>
        <p:nvSpPr>
          <p:cNvPr id="9" name="Текст 8">
            <a:extLst>
              <a:ext uri="{FF2B5EF4-FFF2-40B4-BE49-F238E27FC236}">
                <a16:creationId xmlns:a16="http://schemas.microsoft.com/office/drawing/2014/main" id="{2846F11B-720A-4EC1-9FBB-0D5E0710002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2214" y="-168857"/>
            <a:ext cx="9417050" cy="1114425"/>
          </a:xfr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ts val="9915"/>
              </a:lnSpc>
              <a:buNone/>
              <a:defRPr lang="ru-RU" sz="4000" kern="1200" dirty="0">
                <a:solidFill>
                  <a:schemeClr val="tx1"/>
                </a:solidFill>
                <a:latin typeface="Kaspersky Sans Display Exbold" panose="020B0003020000020004" pitchFamily="34" charset="-52"/>
                <a:ea typeface="Inter bold" panose="020B060402020202020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НАЗВАНИЕ СЛАЙДА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5FFABE41-FAA9-49A3-A36E-8FB9DBC36E0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22250" y="6419850"/>
            <a:ext cx="8331200" cy="365125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Комментарий</a:t>
            </a:r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1E8A8228-58D8-46FF-8244-9FB035629855}"/>
              </a:ext>
            </a:extLst>
          </p:cNvPr>
          <p:cNvSpPr/>
          <p:nvPr userDrawn="1"/>
        </p:nvSpPr>
        <p:spPr>
          <a:xfrm>
            <a:off x="0" y="6327917"/>
            <a:ext cx="12192000" cy="530083"/>
          </a:xfrm>
          <a:prstGeom prst="rect">
            <a:avLst/>
          </a:prstGeom>
          <a:solidFill>
            <a:srgbClr val="26366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 dirty="0">
              <a:latin typeface="Arial" panose="020B0604020202020204" pitchFamily="34" charset="0"/>
            </a:endParaRPr>
          </a:p>
        </p:txBody>
      </p:sp>
      <p:sp>
        <p:nvSpPr>
          <p:cNvPr id="10" name="AutoShape 15">
            <a:extLst>
              <a:ext uri="{FF2B5EF4-FFF2-40B4-BE49-F238E27FC236}">
                <a16:creationId xmlns:a16="http://schemas.microsoft.com/office/drawing/2014/main" id="{989B0710-70CF-4C3E-A3A2-93666AA2EB9E}"/>
              </a:ext>
            </a:extLst>
          </p:cNvPr>
          <p:cNvSpPr/>
          <p:nvPr userDrawn="1"/>
        </p:nvSpPr>
        <p:spPr>
          <a:xfrm>
            <a:off x="750650" y="1104643"/>
            <a:ext cx="10800000" cy="0"/>
          </a:xfrm>
          <a:prstGeom prst="line">
            <a:avLst/>
          </a:prstGeom>
          <a:ln w="19050" cap="flat">
            <a:gradFill>
              <a:gsLst>
                <a:gs pos="0">
                  <a:srgbClr val="F2F2F2">
                    <a:alpha val="50000"/>
                  </a:srgbClr>
                </a:gs>
                <a:gs pos="25000">
                  <a:srgbClr val="002060"/>
                </a:gs>
                <a:gs pos="50000">
                  <a:schemeClr val="tx1">
                    <a:lumMod val="95000"/>
                    <a:lumOff val="5000"/>
                  </a:schemeClr>
                </a:gs>
                <a:gs pos="75000">
                  <a:srgbClr val="002060"/>
                </a:gs>
                <a:gs pos="100000">
                  <a:srgbClr val="FFFFFF">
                    <a:alpha val="50000"/>
                  </a:srgbClr>
                </a:gs>
              </a:gsLst>
              <a:lin ang="0"/>
            </a:gradFill>
            <a:prstDash val="solid"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007956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452D43-BAEA-4C45-9CAA-DE2270ED81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8CF7A74-C26F-4650-88BF-A9E5EA4A81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BFA540D-8CB0-408E-9C65-3FF2ED43F9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62B6D0B-E2B1-4C13-9122-B48D22479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19A73-A352-40FB-881B-EB612BE2E76E}" type="datetime1">
              <a:rPr lang="ru-RU" smtClean="0"/>
              <a:t>22.05.2026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05AC05E-22E3-472D-A53E-C2D2EF256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DD72528-632A-459D-9787-275D21945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1DBA7-56C6-413D-87AC-F97C75AB385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62355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985B66-BF4A-4CB9-ADEA-DAE25F6F1F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BAA6D29-186C-4893-BCA9-6A6BC113C0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8948ED6-A739-4B17-89E5-A1C958A71D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4660A74-CB9A-4E63-90E3-2BD944D133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A8A52-49C1-4CC9-8EB4-496F047DF9B5}" type="datetime1">
              <a:rPr lang="ru-RU" smtClean="0"/>
              <a:t>22.05.2026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A7DA027-CCFF-45B0-BBAF-1E8D95853E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7D64E7E-260D-45A8-B6B5-02EB1F7FB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1DBA7-56C6-413D-87AC-F97C75AB385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077463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281CD1-57F0-44A7-827A-6D5DAA1CF3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8921521-028A-4A3F-8014-7FDDD105DF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1C8CB4E-A895-4DF3-A770-3D95CB4DE9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6228B-073A-4BF2-8AC7-6169F51ED46D}" type="datetime1">
              <a:rPr lang="ru-RU" smtClean="0"/>
              <a:t>22.05.2026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7215B09-068F-4AF1-A672-E7C33BED74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23958E2-6E91-4D56-AF10-82951920B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1DBA7-56C6-413D-87AC-F97C75AB385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292422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0ED733C-9ACC-4CC9-9CF0-B2A9FC6744C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21C27BD-1248-4C77-998F-84C0A06C40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B33DE2C-9F98-46A6-9ABB-EADCB9864A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BB6C5-9726-40AE-8D69-00D8DF7BDD3F}" type="datetime1">
              <a:rPr lang="ru-RU" smtClean="0"/>
              <a:t>22.05.2026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2B1D92F-7757-448B-A99D-9268ECEB3F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EC7F8A5-CEC6-4807-B0D8-E7C0821C3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1DBA7-56C6-413D-87AC-F97C75AB385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980647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09CDE4-A909-4D65-AA1D-C2CCF5407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6D39EEC-4B74-40C5-BBBB-20501A8A6F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52372A3-9D72-403C-BAB6-179443D35C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C9B9F9-6A9F-4E6B-B4DA-FE37900AFBED}" type="datetime1">
              <a:rPr lang="ru-RU" smtClean="0"/>
              <a:t>22.05.2026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2A46ED7-A901-45FF-BE75-1A49221853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5091F9F-A7C3-41B8-BDCB-7C384F7A4D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61DBA7-56C6-413D-87AC-F97C75AB385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53581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56" r:id="rId9"/>
    <p:sldLayoutId id="2147483657" r:id="rId10"/>
    <p:sldLayoutId id="2147483658" r:id="rId11"/>
    <p:sldLayoutId id="2147483659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3" Type="http://schemas.microsoft.com/office/2007/relationships/media" Target="../media/media2.mp4"/><Relationship Id="rId7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video" Target="../media/media3.mp4"/><Relationship Id="rId11" Type="http://schemas.openxmlformats.org/officeDocument/2006/relationships/image" Target="../media/image7.png"/><Relationship Id="rId5" Type="http://schemas.microsoft.com/office/2007/relationships/media" Target="../media/media3.mp4"/><Relationship Id="rId10" Type="http://schemas.openxmlformats.org/officeDocument/2006/relationships/image" Target="../media/image6.png"/><Relationship Id="rId4" Type="http://schemas.openxmlformats.org/officeDocument/2006/relationships/video" Target="../media/media2.mp4"/><Relationship Id="rId9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13" Type="http://schemas.openxmlformats.org/officeDocument/2006/relationships/image" Target="../media/image4.png"/><Relationship Id="rId3" Type="http://schemas.openxmlformats.org/officeDocument/2006/relationships/image" Target="../media/image2.png"/><Relationship Id="rId7" Type="http://schemas.openxmlformats.org/officeDocument/2006/relationships/image" Target="../media/image19.png"/><Relationship Id="rId12" Type="http://schemas.openxmlformats.org/officeDocument/2006/relationships/image" Target="../media/image24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sv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2.svg"/><Relationship Id="rId4" Type="http://schemas.openxmlformats.org/officeDocument/2006/relationships/image" Target="../media/image3.png"/><Relationship Id="rId9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841F99E-5DA1-41C1-B3C9-99CD576DB25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8" b="15808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0EE82048-6059-4D55-BB08-A7C5FCCE3671}"/>
              </a:ext>
            </a:extLst>
          </p:cNvPr>
          <p:cNvSpPr/>
          <p:nvPr/>
        </p:nvSpPr>
        <p:spPr>
          <a:xfrm>
            <a:off x="-1" y="1"/>
            <a:ext cx="12192001" cy="6858000"/>
          </a:xfrm>
          <a:prstGeom prst="rect">
            <a:avLst/>
          </a:prstGeom>
          <a:solidFill>
            <a:schemeClr val="tx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0864BD0-16A7-4046-BA6C-AE93C42E7BE2}"/>
              </a:ext>
            </a:extLst>
          </p:cNvPr>
          <p:cNvSpPr/>
          <p:nvPr/>
        </p:nvSpPr>
        <p:spPr>
          <a:xfrm>
            <a:off x="1" y="3121157"/>
            <a:ext cx="12192000" cy="3837326"/>
          </a:xfrm>
          <a:prstGeom prst="rect">
            <a:avLst/>
          </a:prstGeom>
          <a:gradFill>
            <a:gsLst>
              <a:gs pos="49000">
                <a:srgbClr val="000000"/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9158AE3-8208-477F-A042-0BFF1ECEAA15}"/>
              </a:ext>
            </a:extLst>
          </p:cNvPr>
          <p:cNvSpPr txBox="1"/>
          <p:nvPr/>
        </p:nvSpPr>
        <p:spPr>
          <a:xfrm>
            <a:off x="1587140" y="5211414"/>
            <a:ext cx="899066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МАТЕРИАЛОЁМКОСТЬ ПЛАВКИ: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2112315-D966-4995-A8FC-54A1C0B567DC}"/>
              </a:ext>
            </a:extLst>
          </p:cNvPr>
          <p:cNvSpPr txBox="1"/>
          <p:nvPr/>
        </p:nvSpPr>
        <p:spPr>
          <a:xfrm>
            <a:off x="1600668" y="5908303"/>
            <a:ext cx="899066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rgbClr val="00FFFF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ФАКТОРЫ</a:t>
            </a:r>
            <a:r>
              <a:rPr lang="ru-RU" sz="2800" dirty="0">
                <a:solidFill>
                  <a:srgbClr val="3AD0AE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 </a:t>
            </a:r>
            <a:r>
              <a:rPr lang="ru-RU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</a:t>
            </a:r>
            <a:r>
              <a:rPr lang="ru-RU" sz="2800" dirty="0">
                <a:solidFill>
                  <a:srgbClr val="3AD0AE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 </a:t>
            </a:r>
            <a:r>
              <a:rPr lang="ru-RU" sz="2800" dirty="0">
                <a:solidFill>
                  <a:srgbClr val="00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ВОЗМОЖНОСТИ</a:t>
            </a:r>
            <a:r>
              <a:rPr lang="ru-RU" sz="2800" dirty="0">
                <a:solidFill>
                  <a:srgbClr val="3AD0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</a:t>
            </a:r>
            <a:r>
              <a:rPr lang="ru-RU" sz="2800" dirty="0">
                <a:solidFill>
                  <a:srgbClr val="3AD0AE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 </a:t>
            </a:r>
            <a:r>
              <a:rPr lang="ru-RU" sz="2800" dirty="0">
                <a:solidFill>
                  <a:srgbClr val="00FFFF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РЕЗУЛЬТАТ</a:t>
            </a:r>
            <a:endParaRPr lang="ru-RU" sz="2800" dirty="0">
              <a:solidFill>
                <a:srgbClr val="00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705E640F-67A9-475B-ABCC-834F951CBB60}"/>
              </a:ext>
            </a:extLst>
          </p:cNvPr>
          <p:cNvGrpSpPr/>
          <p:nvPr/>
        </p:nvGrpSpPr>
        <p:grpSpPr>
          <a:xfrm>
            <a:off x="4250381" y="1459433"/>
            <a:ext cx="3691236" cy="3599045"/>
            <a:chOff x="6111443" y="3489317"/>
            <a:chExt cx="1122175" cy="1094148"/>
          </a:xfrm>
        </p:grpSpPr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F1F2BE7E-E219-450F-BCD2-29C3DBB1D66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39470" y="3489317"/>
              <a:ext cx="1094148" cy="1094148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86DE475-A4DB-475E-8C1B-5F46B5289B6C}"/>
                </a:ext>
              </a:extLst>
            </p:cNvPr>
            <p:cNvSpPr txBox="1"/>
            <p:nvPr/>
          </p:nvSpPr>
          <p:spPr>
            <a:xfrm>
              <a:off x="6111443" y="3619288"/>
              <a:ext cx="747990" cy="2526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4800" dirty="0">
                  <a:solidFill>
                    <a:schemeClr val="bg1"/>
                  </a:solidFill>
                  <a:effectLst/>
                  <a:latin typeface="Kaspersky Sans Display Exbold" panose="020B0003020000020004" pitchFamily="34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SIDUS</a:t>
              </a:r>
              <a:endParaRPr lang="ru-RU" sz="4800" dirty="0">
                <a:solidFill>
                  <a:schemeClr val="bg1"/>
                </a:solidFill>
                <a:latin typeface="Kaspersky Sans Display Exbold" panose="020B0003020000020004" pitchFamily="34" charset="-52"/>
              </a:endParaRP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7AE1BD52-73C4-4FF2-A528-F382273E83B8}"/>
              </a:ext>
            </a:extLst>
          </p:cNvPr>
          <p:cNvSpPr txBox="1"/>
          <p:nvPr/>
        </p:nvSpPr>
        <p:spPr>
          <a:xfrm>
            <a:off x="562687" y="350695"/>
            <a:ext cx="358303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КРАТКИЙ ОБЗОР РЕШЕНИЯ</a:t>
            </a:r>
            <a:endParaRPr lang="ru-RU" sz="12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629AC2E-9A92-45FD-9DB0-A187251A5D2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6015" y="256797"/>
            <a:ext cx="1802004" cy="60145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F6D7447-5A78-46AD-9B3E-50E076C64A1A}"/>
              </a:ext>
            </a:extLst>
          </p:cNvPr>
          <p:cNvSpPr txBox="1"/>
          <p:nvPr/>
        </p:nvSpPr>
        <p:spPr>
          <a:xfrm>
            <a:off x="6236121" y="1987197"/>
            <a:ext cx="3599046" cy="4646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ЦИФРОВАЯ СИСТЕМА УПРАВЛЕНИЯ ЛИТЕЙНЫМ ПРОИЗВОДСТВОМ</a:t>
            </a:r>
          </a:p>
        </p:txBody>
      </p:sp>
    </p:spTree>
    <p:extLst>
      <p:ext uri="{BB962C8B-B14F-4D97-AF65-F5344CB8AC3E}">
        <p14:creationId xmlns:p14="http://schemas.microsoft.com/office/powerpoint/2010/main" val="4547585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110G13L _animation_100_5sec_3fp_1">
            <a:hlinkClick r:id="" action="ppaction://media"/>
            <a:extLst>
              <a:ext uri="{FF2B5EF4-FFF2-40B4-BE49-F238E27FC236}">
                <a16:creationId xmlns:a16="http://schemas.microsoft.com/office/drawing/2014/main" id="{4E3D60B5-251A-4839-A59B-4A362C5A21F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9"/>
          <a:srcRect l="15164" t="9165" r="18030"/>
          <a:stretch/>
        </p:blipFill>
        <p:spPr>
          <a:xfrm>
            <a:off x="662214" y="1527564"/>
            <a:ext cx="5738586" cy="4388991"/>
          </a:xfrm>
          <a:prstGeom prst="rect">
            <a:avLst/>
          </a:prstGeom>
        </p:spPr>
      </p:pic>
      <p:sp>
        <p:nvSpPr>
          <p:cNvPr id="19" name="Номер слайда 18">
            <a:extLst>
              <a:ext uri="{FF2B5EF4-FFF2-40B4-BE49-F238E27FC236}">
                <a16:creationId xmlns:a16="http://schemas.microsoft.com/office/drawing/2014/main" id="{2FA52802-D24C-46AC-B0F6-A97C92761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1DBA7-56C6-413D-87AC-F97C75AB385F}" type="slidenum">
              <a:rPr lang="ru-RU" smtClean="0"/>
              <a:t>2</a:t>
            </a:fld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2C619E1-EC01-4854-840D-A4AF8734EBE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62214" y="-164094"/>
            <a:ext cx="9417050" cy="1114425"/>
          </a:xfrm>
        </p:spPr>
        <p:txBody>
          <a:bodyPr/>
          <a:lstStyle/>
          <a:p>
            <a:r>
              <a:rPr lang="ru-RU" dirty="0"/>
              <a:t>ПРОСТРАНСТВО РЕШЕНИЙ</a:t>
            </a:r>
          </a:p>
        </p:txBody>
      </p:sp>
      <p:pic>
        <p:nvPicPr>
          <p:cNvPr id="25" name="chem_bars_110G13L">
            <a:hlinkClick r:id="" action="ppaction://media"/>
            <a:extLst>
              <a:ext uri="{FF2B5EF4-FFF2-40B4-BE49-F238E27FC236}">
                <a16:creationId xmlns:a16="http://schemas.microsoft.com/office/drawing/2014/main" id="{998F28AE-92A0-40E5-9B30-335C2F85DAC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 rotWithShape="1">
          <a:blip r:embed="rId10"/>
          <a:srcRect l="5614" t="3012" r="1410" b="16562"/>
          <a:stretch/>
        </p:blipFill>
        <p:spPr>
          <a:xfrm>
            <a:off x="6560885" y="1286525"/>
            <a:ext cx="4956427" cy="2411604"/>
          </a:xfrm>
          <a:prstGeom prst="rect">
            <a:avLst/>
          </a:prstGeom>
        </p:spPr>
      </p:pic>
      <p:pic>
        <p:nvPicPr>
          <p:cNvPr id="26" name="110G13L_price_curve_1">
            <a:hlinkClick r:id="" action="ppaction://media"/>
            <a:extLst>
              <a:ext uri="{FF2B5EF4-FFF2-40B4-BE49-F238E27FC236}">
                <a16:creationId xmlns:a16="http://schemas.microsoft.com/office/drawing/2014/main" id="{61572283-1E7A-4C11-8482-EC33598F715B}"/>
              </a:ext>
            </a:extLst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 rotWithShape="1">
          <a:blip r:embed="rId11"/>
          <a:srcRect t="11270" b="7449"/>
          <a:stretch/>
        </p:blipFill>
        <p:spPr>
          <a:xfrm>
            <a:off x="6508750" y="3795527"/>
            <a:ext cx="5008562" cy="2259475"/>
          </a:xfrm>
          <a:prstGeom prst="rect">
            <a:avLst/>
          </a:prstGeom>
        </p:spPr>
      </p:pic>
      <p:sp>
        <p:nvSpPr>
          <p:cNvPr id="27" name="TextBox 19">
            <a:extLst>
              <a:ext uri="{FF2B5EF4-FFF2-40B4-BE49-F238E27FC236}">
                <a16:creationId xmlns:a16="http://schemas.microsoft.com/office/drawing/2014/main" id="{B7F72FA2-81A1-4D71-9B8C-1E81CD980CA7}"/>
              </a:ext>
            </a:extLst>
          </p:cNvPr>
          <p:cNvSpPr txBox="1"/>
          <p:nvPr/>
        </p:nvSpPr>
        <p:spPr>
          <a:xfrm>
            <a:off x="7874000" y="1286525"/>
            <a:ext cx="3567112" cy="2516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Сталь 110Г13Л </a:t>
            </a:r>
            <a:r>
              <a:rPr lang="en-US" sz="1600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| 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ГОСТ 977-88</a:t>
            </a:r>
            <a:endParaRPr lang="ru-RU" sz="1600" dirty="0">
              <a:solidFill>
                <a:schemeClr val="accent1">
                  <a:lumMod val="75000"/>
                </a:schemeClr>
              </a:solidFill>
              <a:effectLst/>
              <a:latin typeface="Arial Black" panose="020B0A040201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9628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33667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33667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3366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35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36" fill="hold" display="0">
                  <p:stCondLst>
                    <p:cond delay="indefinite"/>
                  </p:stCondLst>
                </p:cTn>
                <p:tgtEl>
                  <p:spTgt spid="25"/>
                </p:tgtEl>
              </p:cMediaNode>
            </p:video>
            <p:video>
              <p:cMediaNode vol="80000">
                <p:cTn id="37" fill="hold" display="0">
                  <p:stCondLst>
                    <p:cond delay="indefinite"/>
                  </p:stCondLst>
                </p:cTn>
                <p:tgtEl>
                  <p:spTgt spid="26"/>
                </p:tgtEl>
              </p:cMediaNode>
            </p:video>
          </p:childTnLst>
        </p:cTn>
      </p:par>
    </p:tnLst>
    <p:bldLst>
      <p:bldP spid="2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36286DC2-D8B3-4822-B1D3-5020A010601C}"/>
              </a:ext>
            </a:extLst>
          </p:cNvPr>
          <p:cNvGrpSpPr/>
          <p:nvPr/>
        </p:nvGrpSpPr>
        <p:grpSpPr>
          <a:xfrm>
            <a:off x="795108" y="1875332"/>
            <a:ext cx="4391157" cy="2291471"/>
            <a:chOff x="795106" y="1875332"/>
            <a:chExt cx="4391157" cy="2291471"/>
          </a:xfrm>
        </p:grpSpPr>
        <p:sp>
          <p:nvSpPr>
            <p:cNvPr id="70" name="Прямоугольник: скругленные верхние углы 69">
              <a:extLst>
                <a:ext uri="{FF2B5EF4-FFF2-40B4-BE49-F238E27FC236}">
                  <a16:creationId xmlns:a16="http://schemas.microsoft.com/office/drawing/2014/main" id="{E90CCFA9-654A-4CFC-8CB2-247A14B7F73E}"/>
                </a:ext>
              </a:extLst>
            </p:cNvPr>
            <p:cNvSpPr/>
            <p:nvPr/>
          </p:nvSpPr>
          <p:spPr>
            <a:xfrm>
              <a:off x="795106" y="1875332"/>
              <a:ext cx="4384391" cy="1075071"/>
            </a:xfrm>
            <a:prstGeom prst="round2SameRect">
              <a:avLst>
                <a:gd name="adj1" fmla="val 18467"/>
                <a:gd name="adj2" fmla="val 0"/>
              </a:avLst>
            </a:prstGeom>
            <a:gradFill flip="none" rotWithShape="1">
              <a:gsLst>
                <a:gs pos="49000">
                  <a:schemeClr val="bg1"/>
                </a:gs>
                <a:gs pos="0">
                  <a:schemeClr val="bg1"/>
                </a:gs>
                <a:gs pos="100000">
                  <a:schemeClr val="accent5">
                    <a:lumMod val="20000"/>
                    <a:lumOff val="80000"/>
                  </a:schemeClr>
                </a:gs>
              </a:gsLst>
              <a:lin ang="5400000" scaled="1"/>
              <a:tileRect/>
            </a:gradFill>
            <a:ln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75" name="Прямоугольник: скругленные верхние углы 74">
              <a:extLst>
                <a:ext uri="{FF2B5EF4-FFF2-40B4-BE49-F238E27FC236}">
                  <a16:creationId xmlns:a16="http://schemas.microsoft.com/office/drawing/2014/main" id="{A48C7A7D-3B91-4AA1-A0EF-859800EE069B}"/>
                </a:ext>
              </a:extLst>
            </p:cNvPr>
            <p:cNvSpPr/>
            <p:nvPr/>
          </p:nvSpPr>
          <p:spPr>
            <a:xfrm flipV="1">
              <a:off x="795106" y="2947341"/>
              <a:ext cx="4384391" cy="1219462"/>
            </a:xfrm>
            <a:prstGeom prst="round2SameRect">
              <a:avLst>
                <a:gd name="adj1" fmla="val 17857"/>
                <a:gd name="adj2" fmla="val 0"/>
              </a:avLst>
            </a:prstGeom>
            <a:gradFill flip="none" rotWithShape="1">
              <a:gsLst>
                <a:gs pos="4600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09" name="Прямоугольник: скругленные верхние углы 108">
              <a:extLst>
                <a:ext uri="{FF2B5EF4-FFF2-40B4-BE49-F238E27FC236}">
                  <a16:creationId xmlns:a16="http://schemas.microsoft.com/office/drawing/2014/main" id="{6648D8B5-2942-4F57-B792-233C92F86959}"/>
                </a:ext>
              </a:extLst>
            </p:cNvPr>
            <p:cNvSpPr/>
            <p:nvPr/>
          </p:nvSpPr>
          <p:spPr>
            <a:xfrm>
              <a:off x="795107" y="1876679"/>
              <a:ext cx="4391156" cy="544189"/>
            </a:xfrm>
            <a:prstGeom prst="round2SameRect">
              <a:avLst>
                <a:gd name="adj1" fmla="val 34170"/>
                <a:gd name="adj2" fmla="val 0"/>
              </a:avLst>
            </a:prstGeom>
            <a:solidFill>
              <a:srgbClr val="2060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95" name="Прямоугольник 94">
            <a:extLst>
              <a:ext uri="{FF2B5EF4-FFF2-40B4-BE49-F238E27FC236}">
                <a16:creationId xmlns:a16="http://schemas.microsoft.com/office/drawing/2014/main" id="{52FD8867-2D36-48EA-AE82-C051C5E83D6B}"/>
              </a:ext>
            </a:extLst>
          </p:cNvPr>
          <p:cNvSpPr/>
          <p:nvPr/>
        </p:nvSpPr>
        <p:spPr>
          <a:xfrm rot="16200000">
            <a:off x="3990739" y="2292238"/>
            <a:ext cx="69242" cy="919176"/>
          </a:xfrm>
          <a:prstGeom prst="rect">
            <a:avLst/>
          </a:prstGeom>
          <a:solidFill>
            <a:srgbClr val="75D3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6" name="Прямоугольник: скругленные углы 95">
            <a:extLst>
              <a:ext uri="{FF2B5EF4-FFF2-40B4-BE49-F238E27FC236}">
                <a16:creationId xmlns:a16="http://schemas.microsoft.com/office/drawing/2014/main" id="{FDDC2052-D1F7-4FB1-B3BE-9EED7C649783}"/>
              </a:ext>
            </a:extLst>
          </p:cNvPr>
          <p:cNvSpPr/>
          <p:nvPr/>
        </p:nvSpPr>
        <p:spPr>
          <a:xfrm rot="5400000">
            <a:off x="3418798" y="2700748"/>
            <a:ext cx="227017" cy="95787"/>
          </a:xfrm>
          <a:prstGeom prst="roundRect">
            <a:avLst>
              <a:gd name="adj" fmla="val 50000"/>
            </a:avLst>
          </a:prstGeom>
          <a:solidFill>
            <a:srgbClr val="75D3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1A7874B-12B6-4BA5-9A83-1A3923F9D3CA}"/>
              </a:ext>
            </a:extLst>
          </p:cNvPr>
          <p:cNvSpPr/>
          <p:nvPr/>
        </p:nvSpPr>
        <p:spPr>
          <a:xfrm>
            <a:off x="5866397" y="1978194"/>
            <a:ext cx="5063327" cy="1187450"/>
          </a:xfrm>
          <a:prstGeom prst="rect">
            <a:avLst/>
          </a:prstGeom>
          <a:pattFill prst="wdUpDiag">
            <a:fgClr>
              <a:schemeClr val="bg1"/>
            </a:fgClr>
            <a:bgClr>
              <a:schemeClr val="accent1">
                <a:lumMod val="60000"/>
                <a:lumOff val="4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2" name="Прямоугольник 61">
            <a:extLst>
              <a:ext uri="{FF2B5EF4-FFF2-40B4-BE49-F238E27FC236}">
                <a16:creationId xmlns:a16="http://schemas.microsoft.com/office/drawing/2014/main" id="{510436E4-F238-4F8A-A22C-C6C5D996D8DD}"/>
              </a:ext>
            </a:extLst>
          </p:cNvPr>
          <p:cNvSpPr/>
          <p:nvPr/>
        </p:nvSpPr>
        <p:spPr>
          <a:xfrm>
            <a:off x="3716139" y="4630142"/>
            <a:ext cx="7213585" cy="11874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3" name="Прямоугольник 72">
            <a:extLst>
              <a:ext uri="{FF2B5EF4-FFF2-40B4-BE49-F238E27FC236}">
                <a16:creationId xmlns:a16="http://schemas.microsoft.com/office/drawing/2014/main" id="{BFC25963-1412-4246-B8EE-4377A28DDB82}"/>
              </a:ext>
            </a:extLst>
          </p:cNvPr>
          <p:cNvSpPr/>
          <p:nvPr/>
        </p:nvSpPr>
        <p:spPr>
          <a:xfrm>
            <a:off x="5867587" y="1977003"/>
            <a:ext cx="5060946" cy="1187450"/>
          </a:xfrm>
          <a:prstGeom prst="rect">
            <a:avLst/>
          </a:prstGeom>
          <a:pattFill prst="wdUpDiag">
            <a:fgClr>
              <a:schemeClr val="bg1"/>
            </a:fgClr>
            <a:bgClr>
              <a:schemeClr val="accent1">
                <a:lumMod val="60000"/>
                <a:lumOff val="4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687EE914-FED6-4E26-801F-660AA4EF1415}"/>
              </a:ext>
            </a:extLst>
          </p:cNvPr>
          <p:cNvSpPr txBox="1"/>
          <p:nvPr/>
        </p:nvSpPr>
        <p:spPr>
          <a:xfrm>
            <a:off x="6114841" y="3340988"/>
            <a:ext cx="7632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</a:t>
            </a:r>
            <a:endParaRPr lang="ru-RU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2" name="Группа 51">
            <a:extLst>
              <a:ext uri="{FF2B5EF4-FFF2-40B4-BE49-F238E27FC236}">
                <a16:creationId xmlns:a16="http://schemas.microsoft.com/office/drawing/2014/main" id="{17116233-69DD-40A0-80B5-C53B627CCB7D}"/>
              </a:ext>
            </a:extLst>
          </p:cNvPr>
          <p:cNvGrpSpPr/>
          <p:nvPr/>
        </p:nvGrpSpPr>
        <p:grpSpPr>
          <a:xfrm>
            <a:off x="9282878" y="1805343"/>
            <a:ext cx="180000" cy="1545250"/>
            <a:chOff x="5011250" y="1701188"/>
            <a:chExt cx="180000" cy="1545250"/>
          </a:xfrm>
        </p:grpSpPr>
        <p:cxnSp>
          <p:nvCxnSpPr>
            <p:cNvPr id="53" name="Прямая соединительная линия 52">
              <a:extLst>
                <a:ext uri="{FF2B5EF4-FFF2-40B4-BE49-F238E27FC236}">
                  <a16:creationId xmlns:a16="http://schemas.microsoft.com/office/drawing/2014/main" id="{B9D9DE54-4E2F-434A-9849-EB1F5839781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102350" y="1849438"/>
              <a:ext cx="0" cy="126000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sp>
          <p:nvSpPr>
            <p:cNvPr id="54" name="Равнобедренный треугольник 53">
              <a:extLst>
                <a:ext uri="{FF2B5EF4-FFF2-40B4-BE49-F238E27FC236}">
                  <a16:creationId xmlns:a16="http://schemas.microsoft.com/office/drawing/2014/main" id="{81370161-C47A-49CC-A97A-7D55B4A0E6B2}"/>
                </a:ext>
              </a:extLst>
            </p:cNvPr>
            <p:cNvSpPr/>
            <p:nvPr/>
          </p:nvSpPr>
          <p:spPr>
            <a:xfrm>
              <a:off x="5011250" y="3066438"/>
              <a:ext cx="180000" cy="180000"/>
            </a:xfrm>
            <a:prstGeom prst="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5" name="Равнобедренный треугольник 54">
              <a:extLst>
                <a:ext uri="{FF2B5EF4-FFF2-40B4-BE49-F238E27FC236}">
                  <a16:creationId xmlns:a16="http://schemas.microsoft.com/office/drawing/2014/main" id="{D2D17C93-23F5-496F-BF7F-C4F171A3722C}"/>
                </a:ext>
              </a:extLst>
            </p:cNvPr>
            <p:cNvSpPr/>
            <p:nvPr/>
          </p:nvSpPr>
          <p:spPr>
            <a:xfrm flipV="1">
              <a:off x="5011250" y="1701188"/>
              <a:ext cx="180000" cy="180000"/>
            </a:xfrm>
            <a:prstGeom prst="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56" name="TextBox 55">
            <a:extLst>
              <a:ext uri="{FF2B5EF4-FFF2-40B4-BE49-F238E27FC236}">
                <a16:creationId xmlns:a16="http://schemas.microsoft.com/office/drawing/2014/main" id="{422DF93B-2675-4036-B854-8679AB1B50F1}"/>
              </a:ext>
            </a:extLst>
          </p:cNvPr>
          <p:cNvSpPr txBox="1"/>
          <p:nvPr/>
        </p:nvSpPr>
        <p:spPr>
          <a:xfrm>
            <a:off x="9372878" y="3345195"/>
            <a:ext cx="7632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Max</a:t>
            </a:r>
            <a:endParaRPr lang="ru-RU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7" name="Группа 46">
            <a:extLst>
              <a:ext uri="{FF2B5EF4-FFF2-40B4-BE49-F238E27FC236}">
                <a16:creationId xmlns:a16="http://schemas.microsoft.com/office/drawing/2014/main" id="{6F5CBDB5-C562-43C2-95CA-97BFD512268B}"/>
              </a:ext>
            </a:extLst>
          </p:cNvPr>
          <p:cNvGrpSpPr/>
          <p:nvPr/>
        </p:nvGrpSpPr>
        <p:grpSpPr>
          <a:xfrm>
            <a:off x="6607010" y="1799945"/>
            <a:ext cx="180000" cy="1545250"/>
            <a:chOff x="4830150" y="1701188"/>
            <a:chExt cx="180000" cy="1545250"/>
          </a:xfrm>
        </p:grpSpPr>
        <p:cxnSp>
          <p:nvCxnSpPr>
            <p:cNvPr id="48" name="Прямая соединительная линия 47">
              <a:extLst>
                <a:ext uri="{FF2B5EF4-FFF2-40B4-BE49-F238E27FC236}">
                  <a16:creationId xmlns:a16="http://schemas.microsoft.com/office/drawing/2014/main" id="{38A05F36-3955-4DE8-9651-6D0BD929308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921250" y="1849438"/>
              <a:ext cx="0" cy="1260000"/>
            </a:xfrm>
            <a:prstGeom prst="line">
              <a:avLst/>
            </a:prstGeom>
            <a:ln>
              <a:solidFill>
                <a:srgbClr val="00B050"/>
              </a:solidFill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sp>
          <p:nvSpPr>
            <p:cNvPr id="49" name="Равнобедренный треугольник 48">
              <a:extLst>
                <a:ext uri="{FF2B5EF4-FFF2-40B4-BE49-F238E27FC236}">
                  <a16:creationId xmlns:a16="http://schemas.microsoft.com/office/drawing/2014/main" id="{93637D10-F018-4D9D-BEB0-C7D20FBE18B8}"/>
                </a:ext>
              </a:extLst>
            </p:cNvPr>
            <p:cNvSpPr/>
            <p:nvPr/>
          </p:nvSpPr>
          <p:spPr>
            <a:xfrm>
              <a:off x="4830150" y="3066438"/>
              <a:ext cx="180000" cy="180000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0" name="Равнобедренный треугольник 49">
              <a:extLst>
                <a:ext uri="{FF2B5EF4-FFF2-40B4-BE49-F238E27FC236}">
                  <a16:creationId xmlns:a16="http://schemas.microsoft.com/office/drawing/2014/main" id="{44D09B0C-6D59-4583-8C01-C5DCD5A3DF53}"/>
                </a:ext>
              </a:extLst>
            </p:cNvPr>
            <p:cNvSpPr/>
            <p:nvPr/>
          </p:nvSpPr>
          <p:spPr>
            <a:xfrm flipV="1">
              <a:off x="4830150" y="1701188"/>
              <a:ext cx="180000" cy="180000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77" name="Группа 76">
            <a:extLst>
              <a:ext uri="{FF2B5EF4-FFF2-40B4-BE49-F238E27FC236}">
                <a16:creationId xmlns:a16="http://schemas.microsoft.com/office/drawing/2014/main" id="{4521E1F8-CF59-4CB0-BA47-0C7457883B8D}"/>
              </a:ext>
            </a:extLst>
          </p:cNvPr>
          <p:cNvGrpSpPr/>
          <p:nvPr/>
        </p:nvGrpSpPr>
        <p:grpSpPr>
          <a:xfrm>
            <a:off x="5868778" y="3338527"/>
            <a:ext cx="5060946" cy="763326"/>
            <a:chOff x="4438650" y="3342322"/>
            <a:chExt cx="5060946" cy="763326"/>
          </a:xfrm>
        </p:grpSpPr>
        <p:cxnSp>
          <p:nvCxnSpPr>
            <p:cNvPr id="64" name="Прямая соединительная линия 63">
              <a:extLst>
                <a:ext uri="{FF2B5EF4-FFF2-40B4-BE49-F238E27FC236}">
                  <a16:creationId xmlns:a16="http://schemas.microsoft.com/office/drawing/2014/main" id="{53C404CE-4D12-4344-BB1C-7C6DD1FACC8B}"/>
                </a:ext>
              </a:extLst>
            </p:cNvPr>
            <p:cNvCxnSpPr>
              <a:cxnSpLocks/>
            </p:cNvCxnSpPr>
            <p:nvPr/>
          </p:nvCxnSpPr>
          <p:spPr>
            <a:xfrm>
              <a:off x="4438650" y="3342322"/>
              <a:ext cx="0" cy="756000"/>
            </a:xfrm>
            <a:prstGeom prst="line">
              <a:avLst/>
            </a:prstGeom>
            <a:ln w="952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7" name="Прямая соединительная линия 66">
              <a:extLst>
                <a:ext uri="{FF2B5EF4-FFF2-40B4-BE49-F238E27FC236}">
                  <a16:creationId xmlns:a16="http://schemas.microsoft.com/office/drawing/2014/main" id="{2512EAB6-D151-45BA-B291-9A12F9EA5BC9}"/>
                </a:ext>
              </a:extLst>
            </p:cNvPr>
            <p:cNvCxnSpPr>
              <a:cxnSpLocks/>
            </p:cNvCxnSpPr>
            <p:nvPr/>
          </p:nvCxnSpPr>
          <p:spPr>
            <a:xfrm>
              <a:off x="9499596" y="3349648"/>
              <a:ext cx="0" cy="756000"/>
            </a:xfrm>
            <a:prstGeom prst="line">
              <a:avLst/>
            </a:prstGeom>
            <a:ln w="952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8" name="Прямая соединительная линия 67">
              <a:extLst>
                <a:ext uri="{FF2B5EF4-FFF2-40B4-BE49-F238E27FC236}">
                  <a16:creationId xmlns:a16="http://schemas.microsoft.com/office/drawing/2014/main" id="{E2D1BF7D-FF0E-4D23-A258-0D6E47CBBE9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438650" y="3975100"/>
              <a:ext cx="5060946" cy="0"/>
            </a:xfrm>
            <a:prstGeom prst="line">
              <a:avLst/>
            </a:prstGeom>
            <a:ln w="9525">
              <a:headEnd type="stealth" w="lg" len="lg"/>
              <a:tailEnd type="stealth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8A66091D-229E-47AF-BF90-19C19A9364F2}"/>
                </a:ext>
              </a:extLst>
            </p:cNvPr>
            <p:cNvSpPr txBox="1"/>
            <p:nvPr/>
          </p:nvSpPr>
          <p:spPr>
            <a:xfrm>
              <a:off x="6635060" y="3661179"/>
              <a:ext cx="1039809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70 т.р.</a:t>
              </a:r>
              <a:endParaRPr lang="ru-RU" sz="1400" b="1" dirty="0"/>
            </a:p>
          </p:txBody>
        </p:sp>
      </p:grpSp>
      <p:sp>
        <p:nvSpPr>
          <p:cNvPr id="57" name="Блок-схема: процесс 56">
            <a:extLst>
              <a:ext uri="{FF2B5EF4-FFF2-40B4-BE49-F238E27FC236}">
                <a16:creationId xmlns:a16="http://schemas.microsoft.com/office/drawing/2014/main" id="{635B49D0-16A5-43F5-A6DB-F832A1EF3751}"/>
              </a:ext>
            </a:extLst>
          </p:cNvPr>
          <p:cNvSpPr/>
          <p:nvPr/>
        </p:nvSpPr>
        <p:spPr>
          <a:xfrm>
            <a:off x="6114841" y="1706978"/>
            <a:ext cx="4068761" cy="2058587"/>
          </a:xfrm>
          <a:prstGeom prst="flowChartProces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D771C774-D9CB-40F3-B569-80F9F5E9BFB2}"/>
              </a:ext>
            </a:extLst>
          </p:cNvPr>
          <p:cNvSpPr txBox="1"/>
          <p:nvPr/>
        </p:nvSpPr>
        <p:spPr>
          <a:xfrm>
            <a:off x="7767123" y="1390707"/>
            <a:ext cx="103980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37</a:t>
            </a:r>
            <a:r>
              <a:rPr lang="ru-RU" sz="1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,3 т.р.</a:t>
            </a:r>
            <a:endParaRPr lang="ru-RU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D521984-EE58-40B9-B957-29B338304249}"/>
              </a:ext>
            </a:extLst>
          </p:cNvPr>
          <p:cNvSpPr txBox="1"/>
          <p:nvPr/>
        </p:nvSpPr>
        <p:spPr>
          <a:xfrm>
            <a:off x="8035716" y="1390706"/>
            <a:ext cx="9652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1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92,5 т.р.</a:t>
            </a:r>
            <a:endParaRPr lang="ru-RU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id="{59A9E371-8E7E-4666-AA5D-D0809AEA85BF}"/>
              </a:ext>
            </a:extLst>
          </p:cNvPr>
          <p:cNvSpPr/>
          <p:nvPr/>
        </p:nvSpPr>
        <p:spPr>
          <a:xfrm>
            <a:off x="6894938" y="1390706"/>
            <a:ext cx="2240280" cy="3162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9" name="Номер слайда 18">
            <a:extLst>
              <a:ext uri="{FF2B5EF4-FFF2-40B4-BE49-F238E27FC236}">
                <a16:creationId xmlns:a16="http://schemas.microsoft.com/office/drawing/2014/main" id="{2FA52802-D24C-46AC-B0F6-A97C92761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1DBA7-56C6-413D-87AC-F97C75AB385F}" type="slidenum">
              <a:rPr lang="ru-RU" smtClean="0"/>
              <a:t>3</a:t>
            </a:fld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2C619E1-EC01-4854-840D-A4AF8734EBE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62214" y="-170626"/>
            <a:ext cx="10520136" cy="1114425"/>
          </a:xfrm>
        </p:spPr>
        <p:txBody>
          <a:bodyPr/>
          <a:lstStyle/>
          <a:p>
            <a:r>
              <a:rPr lang="ru-RU" dirty="0"/>
              <a:t>ВОЗМОЖНОСТЬ ОПТИМИЗАЦИИ</a:t>
            </a:r>
          </a:p>
        </p:txBody>
      </p: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id="{584E8F26-838A-4FAD-A5E5-323FA05F6514}"/>
              </a:ext>
            </a:extLst>
          </p:cNvPr>
          <p:cNvSpPr/>
          <p:nvPr/>
        </p:nvSpPr>
        <p:spPr>
          <a:xfrm>
            <a:off x="6114841" y="1976453"/>
            <a:ext cx="4068761" cy="119268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34" name="Группа 33">
            <a:extLst>
              <a:ext uri="{FF2B5EF4-FFF2-40B4-BE49-F238E27FC236}">
                <a16:creationId xmlns:a16="http://schemas.microsoft.com/office/drawing/2014/main" id="{B631E9C8-B5A1-4EFF-BBA4-EB368983570A}"/>
              </a:ext>
            </a:extLst>
          </p:cNvPr>
          <p:cNvGrpSpPr/>
          <p:nvPr/>
        </p:nvGrpSpPr>
        <p:grpSpPr>
          <a:xfrm>
            <a:off x="8197028" y="1805343"/>
            <a:ext cx="180000" cy="1545250"/>
            <a:chOff x="4830150" y="1701188"/>
            <a:chExt cx="180000" cy="1545250"/>
          </a:xfrm>
        </p:grpSpPr>
        <p:cxnSp>
          <p:nvCxnSpPr>
            <p:cNvPr id="5" name="Прямая соединительная линия 4">
              <a:extLst>
                <a:ext uri="{FF2B5EF4-FFF2-40B4-BE49-F238E27FC236}">
                  <a16:creationId xmlns:a16="http://schemas.microsoft.com/office/drawing/2014/main" id="{4C4B3B4D-477B-44F6-BA2B-E0865FF0FD4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921250" y="1872298"/>
              <a:ext cx="0" cy="1188000"/>
            </a:xfrm>
            <a:prstGeom prst="line">
              <a:avLst/>
            </a:prstGeom>
            <a:ln>
              <a:solidFill>
                <a:srgbClr val="00B050"/>
              </a:solidFill>
              <a:prstDash val="dash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sp>
          <p:nvSpPr>
            <p:cNvPr id="16" name="Равнобедренный треугольник 15">
              <a:extLst>
                <a:ext uri="{FF2B5EF4-FFF2-40B4-BE49-F238E27FC236}">
                  <a16:creationId xmlns:a16="http://schemas.microsoft.com/office/drawing/2014/main" id="{A72D8BAF-6DC4-48EB-B28C-4BEA21A4F96F}"/>
                </a:ext>
              </a:extLst>
            </p:cNvPr>
            <p:cNvSpPr/>
            <p:nvPr/>
          </p:nvSpPr>
          <p:spPr>
            <a:xfrm>
              <a:off x="4830150" y="3066438"/>
              <a:ext cx="180000" cy="180000"/>
            </a:xfrm>
            <a:prstGeom prst="triangle">
              <a:avLst/>
            </a:prstGeom>
            <a:noFill/>
            <a:ln w="1905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8" name="Равнобедренный треугольник 17">
              <a:extLst>
                <a:ext uri="{FF2B5EF4-FFF2-40B4-BE49-F238E27FC236}">
                  <a16:creationId xmlns:a16="http://schemas.microsoft.com/office/drawing/2014/main" id="{26B7B0FE-40D6-4786-88E7-596E06B08271}"/>
                </a:ext>
              </a:extLst>
            </p:cNvPr>
            <p:cNvSpPr/>
            <p:nvPr/>
          </p:nvSpPr>
          <p:spPr>
            <a:xfrm flipV="1">
              <a:off x="4830150" y="1701188"/>
              <a:ext cx="180000" cy="180000"/>
            </a:xfrm>
            <a:prstGeom prst="triangle">
              <a:avLst/>
            </a:prstGeom>
            <a:noFill/>
            <a:ln w="1905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03071F8E-3A84-4003-A17F-364B5D7FC5AB}"/>
              </a:ext>
            </a:extLst>
          </p:cNvPr>
          <p:cNvSpPr txBox="1"/>
          <p:nvPr/>
        </p:nvSpPr>
        <p:spPr>
          <a:xfrm>
            <a:off x="7704859" y="3346386"/>
            <a:ext cx="7632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Min’</a:t>
            </a:r>
            <a:endParaRPr lang="ru-RU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6" name="Группа 35">
            <a:extLst>
              <a:ext uri="{FF2B5EF4-FFF2-40B4-BE49-F238E27FC236}">
                <a16:creationId xmlns:a16="http://schemas.microsoft.com/office/drawing/2014/main" id="{869D9403-1A9B-421E-B94F-D7DE7DF553B7}"/>
              </a:ext>
            </a:extLst>
          </p:cNvPr>
          <p:cNvGrpSpPr/>
          <p:nvPr/>
        </p:nvGrpSpPr>
        <p:grpSpPr>
          <a:xfrm>
            <a:off x="8378128" y="1805343"/>
            <a:ext cx="180000" cy="1545250"/>
            <a:chOff x="5011250" y="1701188"/>
            <a:chExt cx="180000" cy="1545250"/>
          </a:xfrm>
        </p:grpSpPr>
        <p:cxnSp>
          <p:nvCxnSpPr>
            <p:cNvPr id="20" name="Прямая соединительная линия 19">
              <a:extLst>
                <a:ext uri="{FF2B5EF4-FFF2-40B4-BE49-F238E27FC236}">
                  <a16:creationId xmlns:a16="http://schemas.microsoft.com/office/drawing/2014/main" id="{60B2FAF4-F453-4360-8EBF-CE75FCD3A75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102350" y="1868488"/>
              <a:ext cx="0" cy="1188000"/>
            </a:xfrm>
            <a:prstGeom prst="line">
              <a:avLst/>
            </a:prstGeom>
            <a:ln>
              <a:solidFill>
                <a:srgbClr val="FF0000"/>
              </a:solidFill>
              <a:prstDash val="dash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sp>
          <p:nvSpPr>
            <p:cNvPr id="21" name="Равнобедренный треугольник 20">
              <a:extLst>
                <a:ext uri="{FF2B5EF4-FFF2-40B4-BE49-F238E27FC236}">
                  <a16:creationId xmlns:a16="http://schemas.microsoft.com/office/drawing/2014/main" id="{EBC6B675-65F0-421E-9C2D-7A412ABA0DF2}"/>
                </a:ext>
              </a:extLst>
            </p:cNvPr>
            <p:cNvSpPr/>
            <p:nvPr/>
          </p:nvSpPr>
          <p:spPr>
            <a:xfrm>
              <a:off x="5011250" y="3066438"/>
              <a:ext cx="180000" cy="180000"/>
            </a:xfrm>
            <a:prstGeom prst="triangl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Равнобедренный треугольник 21">
              <a:extLst>
                <a:ext uri="{FF2B5EF4-FFF2-40B4-BE49-F238E27FC236}">
                  <a16:creationId xmlns:a16="http://schemas.microsoft.com/office/drawing/2014/main" id="{F3B70EB6-6C19-4B8A-AD79-F3B4CCDC1CC9}"/>
                </a:ext>
              </a:extLst>
            </p:cNvPr>
            <p:cNvSpPr/>
            <p:nvPr/>
          </p:nvSpPr>
          <p:spPr>
            <a:xfrm flipV="1">
              <a:off x="5011250" y="1701188"/>
              <a:ext cx="180000" cy="180000"/>
            </a:xfrm>
            <a:prstGeom prst="triangl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6C5C549A-0752-4E67-891F-999EB063611B}"/>
              </a:ext>
            </a:extLst>
          </p:cNvPr>
          <p:cNvSpPr txBox="1"/>
          <p:nvPr/>
        </p:nvSpPr>
        <p:spPr>
          <a:xfrm>
            <a:off x="8468128" y="3345195"/>
            <a:ext cx="7632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Max’</a:t>
            </a:r>
            <a:endParaRPr lang="ru-RU" sz="14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40B069E-16A2-4A51-82DA-09AD977CF562}"/>
              </a:ext>
            </a:extLst>
          </p:cNvPr>
          <p:cNvSpPr txBox="1"/>
          <p:nvPr/>
        </p:nvSpPr>
        <p:spPr>
          <a:xfrm>
            <a:off x="10729386" y="1384495"/>
            <a:ext cx="9652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103 т.р.</a:t>
            </a:r>
            <a:endParaRPr lang="ru-RU" sz="1400" b="1" dirty="0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BF858407-4024-4236-8BB2-CCC39F675A59}"/>
              </a:ext>
            </a:extLst>
          </p:cNvPr>
          <p:cNvSpPr txBox="1"/>
          <p:nvPr/>
        </p:nvSpPr>
        <p:spPr>
          <a:xfrm>
            <a:off x="5079182" y="1384942"/>
            <a:ext cx="103980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3 т.р.</a:t>
            </a:r>
            <a:endParaRPr lang="ru-RU" sz="1400" b="1" dirty="0"/>
          </a:p>
        </p:txBody>
      </p:sp>
      <p:grpSp>
        <p:nvGrpSpPr>
          <p:cNvPr id="113" name="Группа 112">
            <a:extLst>
              <a:ext uri="{FF2B5EF4-FFF2-40B4-BE49-F238E27FC236}">
                <a16:creationId xmlns:a16="http://schemas.microsoft.com/office/drawing/2014/main" id="{EC99DB5A-5703-45D7-86E3-DDEEE6922A95}"/>
              </a:ext>
            </a:extLst>
          </p:cNvPr>
          <p:cNvGrpSpPr/>
          <p:nvPr/>
        </p:nvGrpSpPr>
        <p:grpSpPr>
          <a:xfrm>
            <a:off x="3716139" y="5805042"/>
            <a:ext cx="7200889" cy="439326"/>
            <a:chOff x="4438650" y="3628072"/>
            <a:chExt cx="5060946" cy="439326"/>
          </a:xfrm>
        </p:grpSpPr>
        <p:cxnSp>
          <p:nvCxnSpPr>
            <p:cNvPr id="114" name="Прямая соединительная линия 113">
              <a:extLst>
                <a:ext uri="{FF2B5EF4-FFF2-40B4-BE49-F238E27FC236}">
                  <a16:creationId xmlns:a16="http://schemas.microsoft.com/office/drawing/2014/main" id="{F33F33A6-A2E4-4A1F-958C-3F6DBD896A3A}"/>
                </a:ext>
              </a:extLst>
            </p:cNvPr>
            <p:cNvCxnSpPr>
              <a:cxnSpLocks/>
            </p:cNvCxnSpPr>
            <p:nvPr/>
          </p:nvCxnSpPr>
          <p:spPr>
            <a:xfrm>
              <a:off x="4438650" y="3628072"/>
              <a:ext cx="0" cy="432000"/>
            </a:xfrm>
            <a:prstGeom prst="line">
              <a:avLst/>
            </a:prstGeom>
            <a:ln w="952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5" name="Прямая соединительная линия 114">
              <a:extLst>
                <a:ext uri="{FF2B5EF4-FFF2-40B4-BE49-F238E27FC236}">
                  <a16:creationId xmlns:a16="http://schemas.microsoft.com/office/drawing/2014/main" id="{EE4CF719-EA33-4EFB-8577-48003D32A25B}"/>
                </a:ext>
              </a:extLst>
            </p:cNvPr>
            <p:cNvCxnSpPr>
              <a:cxnSpLocks/>
            </p:cNvCxnSpPr>
            <p:nvPr/>
          </p:nvCxnSpPr>
          <p:spPr>
            <a:xfrm>
              <a:off x="9499596" y="3635398"/>
              <a:ext cx="0" cy="432000"/>
            </a:xfrm>
            <a:prstGeom prst="line">
              <a:avLst/>
            </a:prstGeom>
            <a:ln w="952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6" name="Прямая соединительная линия 115">
              <a:extLst>
                <a:ext uri="{FF2B5EF4-FFF2-40B4-BE49-F238E27FC236}">
                  <a16:creationId xmlns:a16="http://schemas.microsoft.com/office/drawing/2014/main" id="{3B52B80B-51F3-48EF-B920-6E9BF1C2153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438650" y="3975100"/>
              <a:ext cx="5060946" cy="0"/>
            </a:xfrm>
            <a:prstGeom prst="line">
              <a:avLst/>
            </a:prstGeom>
            <a:ln w="9525">
              <a:headEnd type="stealth" w="lg" len="lg"/>
              <a:tailEnd type="stealth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F7310314-2369-492A-8270-5A29F52A0742}"/>
                </a:ext>
              </a:extLst>
            </p:cNvPr>
            <p:cNvSpPr txBox="1"/>
            <p:nvPr/>
          </p:nvSpPr>
          <p:spPr>
            <a:xfrm>
              <a:off x="6449531" y="3661179"/>
              <a:ext cx="1323593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103 т.р. = 100%</a:t>
              </a:r>
              <a:endParaRPr lang="ru-RU" sz="1400" b="1" dirty="0"/>
            </a:p>
          </p:txBody>
        </p:sp>
      </p:grpSp>
      <p:sp>
        <p:nvSpPr>
          <p:cNvPr id="118" name="TextBox 117">
            <a:extLst>
              <a:ext uri="{FF2B5EF4-FFF2-40B4-BE49-F238E27FC236}">
                <a16:creationId xmlns:a16="http://schemas.microsoft.com/office/drawing/2014/main" id="{7350E6EB-512C-45E3-93E8-3610F15BD5B9}"/>
              </a:ext>
            </a:extLst>
          </p:cNvPr>
          <p:cNvSpPr txBox="1"/>
          <p:nvPr/>
        </p:nvSpPr>
        <p:spPr>
          <a:xfrm>
            <a:off x="755388" y="1274780"/>
            <a:ext cx="33696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Ценовой коридор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D9EBE5AF-AA3C-44C5-89A8-3B6B1DCA5814}"/>
              </a:ext>
            </a:extLst>
          </p:cNvPr>
          <p:cNvSpPr txBox="1"/>
          <p:nvPr/>
        </p:nvSpPr>
        <p:spPr>
          <a:xfrm>
            <a:off x="755388" y="4787329"/>
            <a:ext cx="29361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Относительное отклонение</a:t>
            </a:r>
          </a:p>
        </p:txBody>
      </p:sp>
      <p:cxnSp>
        <p:nvCxnSpPr>
          <p:cNvPr id="121" name="Прямая соединительная линия 120">
            <a:extLst>
              <a:ext uri="{FF2B5EF4-FFF2-40B4-BE49-F238E27FC236}">
                <a16:creationId xmlns:a16="http://schemas.microsoft.com/office/drawing/2014/main" id="{D738B5E2-C8A6-4433-B996-6928643C931B}"/>
              </a:ext>
            </a:extLst>
          </p:cNvPr>
          <p:cNvCxnSpPr/>
          <p:nvPr/>
        </p:nvCxnSpPr>
        <p:spPr>
          <a:xfrm>
            <a:off x="847742" y="4330759"/>
            <a:ext cx="10846844" cy="0"/>
          </a:xfrm>
          <a:prstGeom prst="line">
            <a:avLst/>
          </a:prstGeom>
          <a:ln w="15875"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24000">
                  <a:schemeClr val="tx1">
                    <a:lumMod val="50000"/>
                    <a:lumOff val="50000"/>
                  </a:schemeClr>
                </a:gs>
                <a:gs pos="81000">
                  <a:schemeClr val="tx1">
                    <a:lumMod val="50000"/>
                    <a:lumOff val="50000"/>
                  </a:schemeClr>
                </a:gs>
                <a:gs pos="100000">
                  <a:schemeClr val="accent1">
                    <a:lumMod val="30000"/>
                    <a:lumOff val="70000"/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TextBox 121">
            <a:extLst>
              <a:ext uri="{FF2B5EF4-FFF2-40B4-BE49-F238E27FC236}">
                <a16:creationId xmlns:a16="http://schemas.microsoft.com/office/drawing/2014/main" id="{E8697F5E-12D4-4841-B1CC-21F9650C693E}"/>
              </a:ext>
            </a:extLst>
          </p:cNvPr>
          <p:cNvSpPr txBox="1"/>
          <p:nvPr/>
        </p:nvSpPr>
        <p:spPr>
          <a:xfrm>
            <a:off x="7652991" y="4771937"/>
            <a:ext cx="210152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dirty="0">
                <a:ln w="19050">
                  <a:solidFill>
                    <a:schemeClr val="bg1"/>
                  </a:solidFill>
                </a:ln>
                <a:latin typeface="Arial Black" panose="020B0A04020102020204" pitchFamily="34" charset="0"/>
              </a:rPr>
              <a:t>68%</a:t>
            </a:r>
          </a:p>
        </p:txBody>
      </p:sp>
      <p:sp>
        <p:nvSpPr>
          <p:cNvPr id="13" name="Прямоугольник: скругленные верхние углы 12">
            <a:extLst>
              <a:ext uri="{FF2B5EF4-FFF2-40B4-BE49-F238E27FC236}">
                <a16:creationId xmlns:a16="http://schemas.microsoft.com/office/drawing/2014/main" id="{F7A61F35-FA5E-444F-8528-3BB24621C688}"/>
              </a:ext>
            </a:extLst>
          </p:cNvPr>
          <p:cNvSpPr/>
          <p:nvPr/>
        </p:nvSpPr>
        <p:spPr>
          <a:xfrm rot="16200000">
            <a:off x="3263203" y="2543582"/>
            <a:ext cx="81562" cy="428809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38A6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0" name="Прямоугольник: скругленные углы 79">
            <a:extLst>
              <a:ext uri="{FF2B5EF4-FFF2-40B4-BE49-F238E27FC236}">
                <a16:creationId xmlns:a16="http://schemas.microsoft.com/office/drawing/2014/main" id="{2B16C995-2E26-4754-AD4E-41D0BFDB10C3}"/>
              </a:ext>
            </a:extLst>
          </p:cNvPr>
          <p:cNvSpPr/>
          <p:nvPr/>
        </p:nvSpPr>
        <p:spPr>
          <a:xfrm rot="5400000">
            <a:off x="3022774" y="2701346"/>
            <a:ext cx="227017" cy="95787"/>
          </a:xfrm>
          <a:prstGeom prst="roundRect">
            <a:avLst>
              <a:gd name="adj" fmla="val 50000"/>
            </a:avLst>
          </a:prstGeom>
          <a:solidFill>
            <a:srgbClr val="38A6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6" name="Прямоугольник: скругленные верхние углы 85">
            <a:extLst>
              <a:ext uri="{FF2B5EF4-FFF2-40B4-BE49-F238E27FC236}">
                <a16:creationId xmlns:a16="http://schemas.microsoft.com/office/drawing/2014/main" id="{548E7238-04D2-43C1-BEE9-DC24BEA3E074}"/>
              </a:ext>
            </a:extLst>
          </p:cNvPr>
          <p:cNvSpPr/>
          <p:nvPr/>
        </p:nvSpPr>
        <p:spPr>
          <a:xfrm rot="16200000">
            <a:off x="1719983" y="2254804"/>
            <a:ext cx="454555" cy="2015694"/>
          </a:xfrm>
          <a:prstGeom prst="round2SameRect">
            <a:avLst>
              <a:gd name="adj1" fmla="val 17327"/>
              <a:gd name="adj2" fmla="val 0"/>
            </a:avLst>
          </a:prstGeom>
          <a:solidFill>
            <a:srgbClr val="E6EDF4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7" name="Прямоугольник: скругленные верхние углы 86">
            <a:extLst>
              <a:ext uri="{FF2B5EF4-FFF2-40B4-BE49-F238E27FC236}">
                <a16:creationId xmlns:a16="http://schemas.microsoft.com/office/drawing/2014/main" id="{C60E5410-4ADE-4E83-89EE-E1935DBDECA8}"/>
              </a:ext>
            </a:extLst>
          </p:cNvPr>
          <p:cNvSpPr/>
          <p:nvPr/>
        </p:nvSpPr>
        <p:spPr>
          <a:xfrm rot="5400000" flipH="1">
            <a:off x="4256622" y="2776872"/>
            <a:ext cx="454555" cy="972000"/>
          </a:xfrm>
          <a:prstGeom prst="round2SameRect">
            <a:avLst>
              <a:gd name="adj1" fmla="val 14533"/>
              <a:gd name="adj2" fmla="val 0"/>
            </a:avLst>
          </a:prstGeom>
          <a:gradFill flip="none" rotWithShape="1">
            <a:gsLst>
              <a:gs pos="0">
                <a:srgbClr val="75D3B2"/>
              </a:gs>
              <a:gs pos="100000">
                <a:srgbClr val="006666"/>
              </a:gs>
            </a:gsLst>
            <a:lin ang="13500000" scaled="1"/>
            <a:tileRect/>
          </a:gra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8" name="Прямоугольник 87">
            <a:extLst>
              <a:ext uri="{FF2B5EF4-FFF2-40B4-BE49-F238E27FC236}">
                <a16:creationId xmlns:a16="http://schemas.microsoft.com/office/drawing/2014/main" id="{833BEBE2-6645-4B13-A783-0C3CC2ED2334}"/>
              </a:ext>
            </a:extLst>
          </p:cNvPr>
          <p:cNvSpPr/>
          <p:nvPr/>
        </p:nvSpPr>
        <p:spPr>
          <a:xfrm rot="5400000" flipH="1">
            <a:off x="3285976" y="2777352"/>
            <a:ext cx="454555" cy="972000"/>
          </a:xfrm>
          <a:prstGeom prst="rect">
            <a:avLst/>
          </a:prstGeom>
          <a:gradFill flip="none" rotWithShape="1">
            <a:gsLst>
              <a:gs pos="0">
                <a:srgbClr val="37A2F5"/>
              </a:gs>
              <a:gs pos="100000">
                <a:srgbClr val="2060A6"/>
              </a:gs>
            </a:gsLst>
            <a:lin ang="8100000" scaled="1"/>
            <a:tileRect/>
          </a:gra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2" name="Прямоугольник: скругленные верхние углы 91">
            <a:extLst>
              <a:ext uri="{FF2B5EF4-FFF2-40B4-BE49-F238E27FC236}">
                <a16:creationId xmlns:a16="http://schemas.microsoft.com/office/drawing/2014/main" id="{0D88DD52-1C37-4A1F-AD05-93D59EF8DC6C}"/>
              </a:ext>
            </a:extLst>
          </p:cNvPr>
          <p:cNvSpPr/>
          <p:nvPr/>
        </p:nvSpPr>
        <p:spPr>
          <a:xfrm rot="16200000">
            <a:off x="1719981" y="2813278"/>
            <a:ext cx="454555" cy="2015694"/>
          </a:xfrm>
          <a:prstGeom prst="round2SameRect">
            <a:avLst>
              <a:gd name="adj1" fmla="val 17327"/>
              <a:gd name="adj2" fmla="val 0"/>
            </a:avLst>
          </a:prstGeom>
          <a:solidFill>
            <a:srgbClr val="E6EDF4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3" name="Прямоугольник: скругленные верхние углы 92">
            <a:extLst>
              <a:ext uri="{FF2B5EF4-FFF2-40B4-BE49-F238E27FC236}">
                <a16:creationId xmlns:a16="http://schemas.microsoft.com/office/drawing/2014/main" id="{A17C57A2-F764-4F91-9A37-11EAEFB04885}"/>
              </a:ext>
            </a:extLst>
          </p:cNvPr>
          <p:cNvSpPr/>
          <p:nvPr/>
        </p:nvSpPr>
        <p:spPr>
          <a:xfrm rot="5400000" flipH="1">
            <a:off x="4256622" y="3335346"/>
            <a:ext cx="454555" cy="972000"/>
          </a:xfrm>
          <a:prstGeom prst="round2SameRect">
            <a:avLst>
              <a:gd name="adj1" fmla="val 14533"/>
              <a:gd name="adj2" fmla="val 0"/>
            </a:avLst>
          </a:prstGeom>
          <a:gradFill flip="none" rotWithShape="1">
            <a:gsLst>
              <a:gs pos="0">
                <a:srgbClr val="75D3B2"/>
              </a:gs>
              <a:gs pos="100000">
                <a:srgbClr val="006666"/>
              </a:gs>
            </a:gsLst>
            <a:lin ang="13500000" scaled="1"/>
            <a:tileRect/>
          </a:gra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4" name="Прямоугольник 93">
            <a:extLst>
              <a:ext uri="{FF2B5EF4-FFF2-40B4-BE49-F238E27FC236}">
                <a16:creationId xmlns:a16="http://schemas.microsoft.com/office/drawing/2014/main" id="{C49CDEF8-26EF-482E-A157-939E7EE6FF6D}"/>
              </a:ext>
            </a:extLst>
          </p:cNvPr>
          <p:cNvSpPr/>
          <p:nvPr/>
        </p:nvSpPr>
        <p:spPr>
          <a:xfrm rot="5400000" flipH="1">
            <a:off x="3285976" y="3335826"/>
            <a:ext cx="454555" cy="972000"/>
          </a:xfrm>
          <a:prstGeom prst="rect">
            <a:avLst/>
          </a:prstGeom>
          <a:gradFill flip="none" rotWithShape="1">
            <a:gsLst>
              <a:gs pos="0">
                <a:srgbClr val="37A2F5"/>
              </a:gs>
              <a:gs pos="100000">
                <a:srgbClr val="2060A6"/>
              </a:gs>
            </a:gsLst>
            <a:lin ang="8100000" scaled="1"/>
            <a:tileRect/>
          </a:gra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9B278554-7638-46DD-9F85-92C2D311B3BE}"/>
              </a:ext>
            </a:extLst>
          </p:cNvPr>
          <p:cNvSpPr txBox="1"/>
          <p:nvPr/>
        </p:nvSpPr>
        <p:spPr>
          <a:xfrm>
            <a:off x="954991" y="3127530"/>
            <a:ext cx="1836689" cy="2764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Экономия, руб./тн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729F751B-6E6D-4214-831B-49A51BA2F45B}"/>
              </a:ext>
            </a:extLst>
          </p:cNvPr>
          <p:cNvSpPr txBox="1"/>
          <p:nvPr/>
        </p:nvSpPr>
        <p:spPr>
          <a:xfrm>
            <a:off x="964600" y="3687344"/>
            <a:ext cx="18366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Эффект, млн.р./год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50FEC5DA-2728-4937-BD6E-4D9115A3F080}"/>
              </a:ext>
            </a:extLst>
          </p:cNvPr>
          <p:cNvSpPr txBox="1"/>
          <p:nvPr/>
        </p:nvSpPr>
        <p:spPr>
          <a:xfrm>
            <a:off x="953801" y="2563999"/>
            <a:ext cx="1788734" cy="291648"/>
          </a:xfrm>
          <a:prstGeom prst="roundRect">
            <a:avLst>
              <a:gd name="adj" fmla="val 33964"/>
            </a:avLst>
          </a:prstGeom>
          <a:solidFill>
            <a:schemeClr val="bg1"/>
          </a:solidFill>
          <a:effectLst>
            <a:outerShdw blurRad="63500" sx="101000" sy="101000" algn="ctr" rotWithShape="0">
              <a:prstClr val="black">
                <a:alpha val="9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endParaRPr lang="ru-RU" sz="1200" b="1" dirty="0">
              <a:solidFill>
                <a:srgbClr val="34A5F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480A03FA-EA33-4FBB-AC9D-0EAD5D6C1F44}"/>
              </a:ext>
            </a:extLst>
          </p:cNvPr>
          <p:cNvSpPr txBox="1"/>
          <p:nvPr/>
        </p:nvSpPr>
        <p:spPr>
          <a:xfrm>
            <a:off x="3345104" y="2400289"/>
            <a:ext cx="4918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11%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26C8EC41-868A-4F05-88AF-6D1CB31647C7}"/>
              </a:ext>
            </a:extLst>
          </p:cNvPr>
          <p:cNvSpPr txBox="1"/>
          <p:nvPr/>
        </p:nvSpPr>
        <p:spPr>
          <a:xfrm>
            <a:off x="1186602" y="2578648"/>
            <a:ext cx="14314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rgbClr val="34A5F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УЛУЧШЕНИЕ, %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9864AB91-A1D7-413C-9FAD-0FF3E836626B}"/>
              </a:ext>
            </a:extLst>
          </p:cNvPr>
          <p:cNvSpPr txBox="1"/>
          <p:nvPr/>
        </p:nvSpPr>
        <p:spPr>
          <a:xfrm>
            <a:off x="4307305" y="2400289"/>
            <a:ext cx="4918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28%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25B47AE6-2F32-4078-809B-41F74B0410BD}"/>
              </a:ext>
            </a:extLst>
          </p:cNvPr>
          <p:cNvSpPr txBox="1"/>
          <p:nvPr/>
        </p:nvSpPr>
        <p:spPr>
          <a:xfrm>
            <a:off x="847742" y="1961805"/>
            <a:ext cx="41812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Объем:</a:t>
            </a:r>
            <a:r>
              <a:rPr lang="ru-RU" dirty="0">
                <a:solidFill>
                  <a:schemeClr val="bg1"/>
                </a:solidFill>
                <a:latin typeface="Arial Black" panose="020B0A04020102020204" pitchFamily="34" charset="0"/>
              </a:rPr>
              <a:t> 5 000 тн/год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34020558-3958-4455-B909-9DBE27F75E14}"/>
              </a:ext>
            </a:extLst>
          </p:cNvPr>
          <p:cNvSpPr txBox="1"/>
          <p:nvPr/>
        </p:nvSpPr>
        <p:spPr>
          <a:xfrm>
            <a:off x="3035613" y="3098151"/>
            <a:ext cx="9720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4 300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16D76C45-3815-467F-A864-2FD062AE1A8D}"/>
              </a:ext>
            </a:extLst>
          </p:cNvPr>
          <p:cNvSpPr txBox="1"/>
          <p:nvPr/>
        </p:nvSpPr>
        <p:spPr>
          <a:xfrm>
            <a:off x="3981871" y="3091021"/>
            <a:ext cx="9720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12 000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AF4FD34D-3E40-49B1-964C-F874075C96FF}"/>
              </a:ext>
            </a:extLst>
          </p:cNvPr>
          <p:cNvSpPr txBox="1"/>
          <p:nvPr/>
        </p:nvSpPr>
        <p:spPr>
          <a:xfrm>
            <a:off x="3051799" y="3657321"/>
            <a:ext cx="9720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21,5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8F97200D-EF45-4881-863E-639EB521C12A}"/>
              </a:ext>
            </a:extLst>
          </p:cNvPr>
          <p:cNvSpPr txBox="1"/>
          <p:nvPr/>
        </p:nvSpPr>
        <p:spPr>
          <a:xfrm>
            <a:off x="3998057" y="3650191"/>
            <a:ext cx="9720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60,0</a:t>
            </a:r>
          </a:p>
        </p:txBody>
      </p:sp>
    </p:spTree>
    <p:extLst>
      <p:ext uri="{BB962C8B-B14F-4D97-AF65-F5344CB8AC3E}">
        <p14:creationId xmlns:p14="http://schemas.microsoft.com/office/powerpoint/2010/main" val="4013507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4.07407E-6 L -0.17813 0.0004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906" y="23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4.07407E-6 L 0.14076 0.00046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31" y="23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3.33333E-6 L -0.13646 0.00046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823" y="23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4.81481E-6 L 0.08386 0.00046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93" y="23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1.48148E-6 L -0.14167 -0.00116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083" y="-69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1.48148E-6 L 0.10247 0.00116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17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0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5.55112E-17 L -0.06888 0.00093 " pathEditMode="relative" rAng="0" ptsTypes="AA">
                                      <p:cBhvr>
                                        <p:cTn id="55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51" y="46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4.07407E-6 L 0.12773 0.00092 " pathEditMode="relative" rAng="0" ptsTypes="AA">
                                      <p:cBhvr>
                                        <p:cTn id="57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80" y="46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26 -3.7037E-7 L -0.08047 0.00116 " pathEditMode="relative" rAng="0" ptsTypes="AA">
                                      <p:cBhvr>
                                        <p:cTn id="59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36" y="46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33333E-6 L 0.11185 0.00047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86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000"/>
                            </p:stCondLst>
                            <p:childTnLst>
                              <p:par>
                                <p:cTn id="63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000"/>
                            </p:stCondLst>
                            <p:childTnLst>
                              <p:par>
                                <p:cTn id="6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000"/>
                            </p:stCondLst>
                            <p:childTnLst>
                              <p:par>
                                <p:cTn id="7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000"/>
                            </p:stCondLst>
                            <p:childTnLst>
                              <p:par>
                                <p:cTn id="8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500"/>
                            </p:stCondLst>
                            <p:childTnLst>
                              <p:par>
                                <p:cTn id="88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1.48148E-6 L -2.08333E-6 0.38796 " pathEditMode="relative" rAng="0" ptsTypes="AA">
                                      <p:cBhvr>
                                        <p:cTn id="89" dur="2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3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3500"/>
                            </p:stCondLst>
                            <p:childTnLst>
                              <p:par>
                                <p:cTn id="9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3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6" presetClass="emph" presetSubtype="0" repeatCount="400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500" tmFilter="0, 0; .2, .5; .8, .5; 1, 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4" dur="250" autoRev="1" fill="hold"/>
                                        <p:tgtEl>
                                          <p:spTgt spid="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15" presetID="26" presetClass="emph" presetSubtype="0" repeatCount="4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500" tmFilter="0, 0; .2, .5; .8, .5; 1, 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7" dur="250" autoRev="1" fill="hold"/>
                                        <p:tgtEl>
                                          <p:spTgt spid="3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19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2" presetID="6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4.07407E-6 L 0.03242 0.00046 " pathEditMode="relative" rAng="0" ptsTypes="AA">
                                      <p:cBhvr>
                                        <p:cTn id="123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15" y="23"/>
                                    </p:animMotion>
                                  </p:childTnLst>
                                </p:cTn>
                              </p:par>
                              <p:par>
                                <p:cTn id="124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6" dur="16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4000"/>
                            </p:stCondLst>
                            <p:childTnLst>
                              <p:par>
                                <p:cTn id="1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4000"/>
                            </p:stCondLst>
                            <p:childTnLst>
                              <p:par>
                                <p:cTn id="1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4500"/>
                            </p:stCondLst>
                            <p:childTnLst>
                              <p:par>
                                <p:cTn id="1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4500"/>
                            </p:stCondLst>
                            <p:childTnLst>
                              <p:par>
                                <p:cTn id="14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4500"/>
                            </p:stCondLst>
                            <p:childTnLst>
                              <p:par>
                                <p:cTn id="146" presetID="63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4.44444E-6 L 0.07813 0.0007 " pathEditMode="relative" rAng="0" ptsTypes="AA">
                                      <p:cBhvr>
                                        <p:cTn id="147" dur="2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06" y="23"/>
                                    </p:animMotion>
                                  </p:childTnLst>
                                </p:cTn>
                              </p:par>
                              <p:par>
                                <p:cTn id="14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0" dur="12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6500"/>
                            </p:stCondLst>
                            <p:childTnLst>
                              <p:par>
                                <p:cTn id="15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6500"/>
                            </p:stCondLst>
                            <p:childTnLst>
                              <p:par>
                                <p:cTn id="1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7000"/>
                            </p:stCondLst>
                            <p:childTnLst>
                              <p:par>
                                <p:cTn id="16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" grpId="0" animBg="1"/>
      <p:bldP spid="96" grpId="0" animBg="1"/>
      <p:bldP spid="96" grpId="1" animBg="1"/>
      <p:bldP spid="2" grpId="0" animBg="1"/>
      <p:bldP spid="62" grpId="0" animBg="1"/>
      <p:bldP spid="73" grpId="0" animBg="1"/>
      <p:bldP spid="73" grpId="1" animBg="1"/>
      <p:bldP spid="51" grpId="0"/>
      <p:bldP spid="51" grpId="1"/>
      <p:bldP spid="56" grpId="0"/>
      <p:bldP spid="56" grpId="1"/>
      <p:bldP spid="57" grpId="0" animBg="1"/>
      <p:bldP spid="39" grpId="0"/>
      <p:bldP spid="39" grpId="1"/>
      <p:bldP spid="40" grpId="0"/>
      <p:bldP spid="45" grpId="0" animBg="1"/>
      <p:bldP spid="37" grpId="0"/>
      <p:bldP spid="37" grpId="1"/>
      <p:bldP spid="41" grpId="0"/>
      <p:bldP spid="41" grpId="1"/>
      <p:bldP spid="58" grpId="0"/>
      <p:bldP spid="60" grpId="0"/>
      <p:bldP spid="119" grpId="0"/>
      <p:bldP spid="122" grpId="0"/>
      <p:bldP spid="13" grpId="0" animBg="1"/>
      <p:bldP spid="80" grpId="0" animBg="1"/>
      <p:bldP spid="80" grpId="1" animBg="1"/>
      <p:bldP spid="86" grpId="0" animBg="1"/>
      <p:bldP spid="87" grpId="0" animBg="1"/>
      <p:bldP spid="88" grpId="0" animBg="1"/>
      <p:bldP spid="92" grpId="0" animBg="1"/>
      <p:bldP spid="93" grpId="0" animBg="1"/>
      <p:bldP spid="94" grpId="0" animBg="1"/>
      <p:bldP spid="98" grpId="0"/>
      <p:bldP spid="99" grpId="0"/>
      <p:bldP spid="101" grpId="0" animBg="1"/>
      <p:bldP spid="102" grpId="0"/>
      <p:bldP spid="103" grpId="0"/>
      <p:bldP spid="105" grpId="0"/>
      <p:bldP spid="110" grpId="0"/>
      <p:bldP spid="111" grpId="0"/>
      <p:bldP spid="125" grpId="0"/>
      <p:bldP spid="12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AEDB93D-4BD3-4A6C-B72B-EC90E6742A7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95000"/>
          </a:blip>
          <a:stretch>
            <a:fillRect/>
          </a:stretch>
        </p:blipFill>
        <p:spPr>
          <a:xfrm>
            <a:off x="3335116" y="3199895"/>
            <a:ext cx="5391262" cy="1918765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9D41F879-7DA7-45D8-8B92-CD97A09FB5D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8654" y="2718922"/>
            <a:ext cx="840237" cy="840237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1637225C-ACBB-4B41-90CA-6B16BD80586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116" y="2875057"/>
            <a:ext cx="840237" cy="840237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F42C1486-A95D-47B4-A40C-C3C078F7B83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8571" y="3834555"/>
            <a:ext cx="630178" cy="630178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A3A9FAA1-9E00-4BFD-B855-0EE9E7F94E7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0175" y="4802830"/>
            <a:ext cx="420119" cy="420119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9A4CCE83-A7B6-4C82-AAD7-97088D4650F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8713" y="4990005"/>
            <a:ext cx="420119" cy="340382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5670E0B7-38B1-429D-8874-FCE01155985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5952" y="4720034"/>
            <a:ext cx="630178" cy="630178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C1722A48-D0CA-4E68-A554-7CBB5147566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251" y="3939585"/>
            <a:ext cx="420119" cy="420119"/>
          </a:xfrm>
          <a:prstGeom prst="rect">
            <a:avLst/>
          </a:prstGeom>
        </p:spPr>
      </p:pic>
      <p:grpSp>
        <p:nvGrpSpPr>
          <p:cNvPr id="30" name="Группа 29">
            <a:extLst>
              <a:ext uri="{FF2B5EF4-FFF2-40B4-BE49-F238E27FC236}">
                <a16:creationId xmlns:a16="http://schemas.microsoft.com/office/drawing/2014/main" id="{DF67B29E-5E6F-4C68-833C-AF2D6277C852}"/>
              </a:ext>
            </a:extLst>
          </p:cNvPr>
          <p:cNvGrpSpPr/>
          <p:nvPr/>
        </p:nvGrpSpPr>
        <p:grpSpPr>
          <a:xfrm>
            <a:off x="4231476" y="2970005"/>
            <a:ext cx="630178" cy="630178"/>
            <a:chOff x="956653" y="4582459"/>
            <a:chExt cx="1260000" cy="1260000"/>
          </a:xfrm>
        </p:grpSpPr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5B320191-232B-49AB-9227-EE539F9A0DB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6653" y="4582459"/>
              <a:ext cx="1260000" cy="1260000"/>
            </a:xfrm>
            <a:prstGeom prst="rect">
              <a:avLst/>
            </a:prstGeom>
          </p:spPr>
        </p:pic>
        <p:sp>
          <p:nvSpPr>
            <p:cNvPr id="29" name="Прямоугольник 28">
              <a:extLst>
                <a:ext uri="{FF2B5EF4-FFF2-40B4-BE49-F238E27FC236}">
                  <a16:creationId xmlns:a16="http://schemas.microsoft.com/office/drawing/2014/main" id="{7C726335-FD06-437B-9CAD-DA4BAF116B09}"/>
                </a:ext>
              </a:extLst>
            </p:cNvPr>
            <p:cNvSpPr/>
            <p:nvPr/>
          </p:nvSpPr>
          <p:spPr>
            <a:xfrm>
              <a:off x="1481138" y="5600700"/>
              <a:ext cx="233362" cy="7143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3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58" name="Прямоугольник: скругленные углы 57">
            <a:extLst>
              <a:ext uri="{FF2B5EF4-FFF2-40B4-BE49-F238E27FC236}">
                <a16:creationId xmlns:a16="http://schemas.microsoft.com/office/drawing/2014/main" id="{108FBC25-80C7-49E9-B1AE-6065749DAC86}"/>
              </a:ext>
            </a:extLst>
          </p:cNvPr>
          <p:cNvSpPr/>
          <p:nvPr/>
        </p:nvSpPr>
        <p:spPr>
          <a:xfrm>
            <a:off x="2059278" y="2888317"/>
            <a:ext cx="2145038" cy="648000"/>
          </a:xfrm>
          <a:prstGeom prst="roundRect">
            <a:avLst>
              <a:gd name="adj" fmla="val 41540"/>
            </a:avLst>
          </a:prstGeom>
          <a:solidFill>
            <a:schemeClr val="bg1"/>
          </a:solidFill>
          <a:ln w="6350">
            <a:gradFill>
              <a:gsLst>
                <a:gs pos="53000">
                  <a:srgbClr val="002060"/>
                </a:gs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/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Прямоугольник: скругленные углы 36">
            <a:extLst>
              <a:ext uri="{FF2B5EF4-FFF2-40B4-BE49-F238E27FC236}">
                <a16:creationId xmlns:a16="http://schemas.microsoft.com/office/drawing/2014/main" id="{9CFC15ED-89A0-42AF-9604-83B380305456}"/>
              </a:ext>
            </a:extLst>
          </p:cNvPr>
          <p:cNvSpPr/>
          <p:nvPr/>
        </p:nvSpPr>
        <p:spPr>
          <a:xfrm>
            <a:off x="7747142" y="2934019"/>
            <a:ext cx="1875596" cy="648000"/>
          </a:xfrm>
          <a:prstGeom prst="roundRect">
            <a:avLst>
              <a:gd name="adj" fmla="val 41540"/>
            </a:avLst>
          </a:prstGeom>
          <a:solidFill>
            <a:schemeClr val="bg1"/>
          </a:solidFill>
          <a:ln w="6350">
            <a:gradFill>
              <a:gsLst>
                <a:gs pos="53000">
                  <a:srgbClr val="002060"/>
                </a:gs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/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Прямоугольник: скругленные углы 38">
            <a:extLst>
              <a:ext uri="{FF2B5EF4-FFF2-40B4-BE49-F238E27FC236}">
                <a16:creationId xmlns:a16="http://schemas.microsoft.com/office/drawing/2014/main" id="{18EA801F-1636-41F3-A2D2-DD4A59CDE9E1}"/>
              </a:ext>
            </a:extLst>
          </p:cNvPr>
          <p:cNvSpPr/>
          <p:nvPr/>
        </p:nvSpPr>
        <p:spPr>
          <a:xfrm>
            <a:off x="9281694" y="3871484"/>
            <a:ext cx="2059907" cy="432000"/>
          </a:xfrm>
          <a:prstGeom prst="roundRect">
            <a:avLst>
              <a:gd name="adj" fmla="val 38085"/>
            </a:avLst>
          </a:prstGeom>
          <a:solidFill>
            <a:schemeClr val="bg1"/>
          </a:solidFill>
          <a:ln w="6350">
            <a:gradFill>
              <a:gsLst>
                <a:gs pos="53000">
                  <a:srgbClr val="002060"/>
                </a:gs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/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Прямоугольник: скругленные углы 40">
            <a:extLst>
              <a:ext uri="{FF2B5EF4-FFF2-40B4-BE49-F238E27FC236}">
                <a16:creationId xmlns:a16="http://schemas.microsoft.com/office/drawing/2014/main" id="{FE9A7865-F006-4146-88DE-22108A2D2DF2}"/>
              </a:ext>
            </a:extLst>
          </p:cNvPr>
          <p:cNvSpPr/>
          <p:nvPr/>
        </p:nvSpPr>
        <p:spPr>
          <a:xfrm>
            <a:off x="7760689" y="4711464"/>
            <a:ext cx="1864061" cy="647317"/>
          </a:xfrm>
          <a:prstGeom prst="roundRect">
            <a:avLst>
              <a:gd name="adj" fmla="val 41540"/>
            </a:avLst>
          </a:prstGeom>
          <a:solidFill>
            <a:schemeClr val="bg1"/>
          </a:solidFill>
          <a:ln w="6350">
            <a:gradFill>
              <a:gsLst>
                <a:gs pos="53000">
                  <a:srgbClr val="002060"/>
                </a:gs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/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Прямоугольник: скругленные углы 42">
            <a:extLst>
              <a:ext uri="{FF2B5EF4-FFF2-40B4-BE49-F238E27FC236}">
                <a16:creationId xmlns:a16="http://schemas.microsoft.com/office/drawing/2014/main" id="{8302F457-78B6-4B47-A613-E93DE5B28AE7}"/>
              </a:ext>
            </a:extLst>
          </p:cNvPr>
          <p:cNvSpPr/>
          <p:nvPr/>
        </p:nvSpPr>
        <p:spPr>
          <a:xfrm>
            <a:off x="5092700" y="5394352"/>
            <a:ext cx="1860549" cy="648000"/>
          </a:xfrm>
          <a:prstGeom prst="roundRect">
            <a:avLst>
              <a:gd name="adj" fmla="val 41540"/>
            </a:avLst>
          </a:prstGeom>
          <a:solidFill>
            <a:schemeClr val="bg1"/>
          </a:solidFill>
          <a:ln w="6350">
            <a:gradFill>
              <a:gsLst>
                <a:gs pos="53000">
                  <a:srgbClr val="002060"/>
                </a:gs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/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Прямоугольник: скругленные углы 44">
            <a:extLst>
              <a:ext uri="{FF2B5EF4-FFF2-40B4-BE49-F238E27FC236}">
                <a16:creationId xmlns:a16="http://schemas.microsoft.com/office/drawing/2014/main" id="{67CBA8CC-6FEC-4DB2-9A38-B738E29329FC}"/>
              </a:ext>
            </a:extLst>
          </p:cNvPr>
          <p:cNvSpPr/>
          <p:nvPr/>
        </p:nvSpPr>
        <p:spPr>
          <a:xfrm>
            <a:off x="2190463" y="4718372"/>
            <a:ext cx="2049361" cy="648000"/>
          </a:xfrm>
          <a:prstGeom prst="roundRect">
            <a:avLst>
              <a:gd name="adj" fmla="val 41540"/>
            </a:avLst>
          </a:prstGeom>
          <a:solidFill>
            <a:schemeClr val="bg1"/>
          </a:solidFill>
          <a:ln w="6350">
            <a:gradFill>
              <a:gsLst>
                <a:gs pos="53000">
                  <a:srgbClr val="002060"/>
                </a:gs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/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Прямоугольник: скругленные углы 61">
            <a:extLst>
              <a:ext uri="{FF2B5EF4-FFF2-40B4-BE49-F238E27FC236}">
                <a16:creationId xmlns:a16="http://schemas.microsoft.com/office/drawing/2014/main" id="{8CBB49B1-E1F7-492E-B993-B478F3B5BBE2}"/>
              </a:ext>
            </a:extLst>
          </p:cNvPr>
          <p:cNvSpPr/>
          <p:nvPr/>
        </p:nvSpPr>
        <p:spPr>
          <a:xfrm>
            <a:off x="947077" y="3801643"/>
            <a:ext cx="1898543" cy="648000"/>
          </a:xfrm>
          <a:prstGeom prst="roundRect">
            <a:avLst>
              <a:gd name="adj" fmla="val 41540"/>
            </a:avLst>
          </a:prstGeom>
          <a:solidFill>
            <a:schemeClr val="bg1"/>
          </a:solidFill>
          <a:ln w="6350">
            <a:gradFill>
              <a:gsLst>
                <a:gs pos="53000">
                  <a:srgbClr val="002060"/>
                </a:gs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/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Прямоугольник: скругленные углы 55">
            <a:extLst>
              <a:ext uri="{FF2B5EF4-FFF2-40B4-BE49-F238E27FC236}">
                <a16:creationId xmlns:a16="http://schemas.microsoft.com/office/drawing/2014/main" id="{220137CC-8C42-4DB8-B082-E23A1BE697A9}"/>
              </a:ext>
            </a:extLst>
          </p:cNvPr>
          <p:cNvSpPr/>
          <p:nvPr/>
        </p:nvSpPr>
        <p:spPr>
          <a:xfrm>
            <a:off x="5088497" y="2242170"/>
            <a:ext cx="1860549" cy="648000"/>
          </a:xfrm>
          <a:prstGeom prst="roundRect">
            <a:avLst>
              <a:gd name="adj" fmla="val 41540"/>
            </a:avLst>
          </a:prstGeom>
          <a:solidFill>
            <a:schemeClr val="bg1"/>
          </a:solidFill>
          <a:ln w="6350">
            <a:gradFill>
              <a:gsLst>
                <a:gs pos="53000">
                  <a:srgbClr val="002060"/>
                </a:gs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/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9">
            <a:extLst>
              <a:ext uri="{FF2B5EF4-FFF2-40B4-BE49-F238E27FC236}">
                <a16:creationId xmlns:a16="http://schemas.microsoft.com/office/drawing/2014/main" id="{31FACB89-B87A-4842-B037-70CE29A058D9}"/>
              </a:ext>
            </a:extLst>
          </p:cNvPr>
          <p:cNvSpPr txBox="1"/>
          <p:nvPr/>
        </p:nvSpPr>
        <p:spPr>
          <a:xfrm>
            <a:off x="681889" y="1224883"/>
            <a:ext cx="10828221" cy="7712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600" b="1" u="sng" dirty="0">
                <a:solidFill>
                  <a:srgbClr val="002D6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SIDUS</a:t>
            </a:r>
            <a:r>
              <a:rPr lang="ru-RU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цифровая платформа для литейных предприятий, переосмысляющая подход к планированию и координации процессов. Представляет собой систему, объединяющую ключевые производственные функции в единый</a:t>
            </a:r>
            <a:r>
              <a:rPr lang="ru-RU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контур управления</a:t>
            </a:r>
            <a:r>
              <a:rPr lang="ru-RU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  <a:endParaRPr lang="ru-RU" sz="1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9" name="Номер слайда 18">
            <a:extLst>
              <a:ext uri="{FF2B5EF4-FFF2-40B4-BE49-F238E27FC236}">
                <a16:creationId xmlns:a16="http://schemas.microsoft.com/office/drawing/2014/main" id="{2FA52802-D24C-46AC-B0F6-A97C92761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1DBA7-56C6-413D-87AC-F97C75AB385F}" type="slidenum">
              <a:rPr lang="ru-RU" smtClean="0"/>
              <a:t>4</a:t>
            </a:fld>
            <a:endParaRPr lang="ru-RU"/>
          </a:p>
        </p:txBody>
      </p:sp>
      <p:sp>
        <p:nvSpPr>
          <p:cNvPr id="33" name="TextBox 19">
            <a:extLst>
              <a:ext uri="{FF2B5EF4-FFF2-40B4-BE49-F238E27FC236}">
                <a16:creationId xmlns:a16="http://schemas.microsoft.com/office/drawing/2014/main" id="{EF1A2415-0214-4FE3-94D9-F2C8C8812322}"/>
              </a:ext>
            </a:extLst>
          </p:cNvPr>
          <p:cNvSpPr txBox="1"/>
          <p:nvPr/>
        </p:nvSpPr>
        <p:spPr>
          <a:xfrm>
            <a:off x="5290005" y="2315549"/>
            <a:ext cx="1475677" cy="4125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3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Управление составом сплава</a:t>
            </a:r>
          </a:p>
        </p:txBody>
      </p:sp>
      <p:sp>
        <p:nvSpPr>
          <p:cNvPr id="36" name="TextBox 19">
            <a:extLst>
              <a:ext uri="{FF2B5EF4-FFF2-40B4-BE49-F238E27FC236}">
                <a16:creationId xmlns:a16="http://schemas.microsoft.com/office/drawing/2014/main" id="{A4E2ADD8-3FDA-4D3B-A1D3-2E356E87DC4D}"/>
              </a:ext>
            </a:extLst>
          </p:cNvPr>
          <p:cNvSpPr txBox="1"/>
          <p:nvPr/>
        </p:nvSpPr>
        <p:spPr>
          <a:xfrm>
            <a:off x="7919674" y="3058443"/>
            <a:ext cx="1384644" cy="4162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3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Управление себестоимостью</a:t>
            </a:r>
          </a:p>
        </p:txBody>
      </p:sp>
      <p:sp>
        <p:nvSpPr>
          <p:cNvPr id="38" name="TextBox 19">
            <a:extLst>
              <a:ext uri="{FF2B5EF4-FFF2-40B4-BE49-F238E27FC236}">
                <a16:creationId xmlns:a16="http://schemas.microsoft.com/office/drawing/2014/main" id="{E0729119-A736-468D-AC07-ACB08F3CAFA3}"/>
              </a:ext>
            </a:extLst>
          </p:cNvPr>
          <p:cNvSpPr txBox="1"/>
          <p:nvPr/>
        </p:nvSpPr>
        <p:spPr>
          <a:xfrm>
            <a:off x="9443137" y="3993043"/>
            <a:ext cx="1801786" cy="1985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3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Управление плавкой</a:t>
            </a:r>
          </a:p>
        </p:txBody>
      </p:sp>
      <p:sp>
        <p:nvSpPr>
          <p:cNvPr id="40" name="TextBox 19">
            <a:extLst>
              <a:ext uri="{FF2B5EF4-FFF2-40B4-BE49-F238E27FC236}">
                <a16:creationId xmlns:a16="http://schemas.microsoft.com/office/drawing/2014/main" id="{BD6C9E62-0593-4C58-AB55-BE2A47C51E78}"/>
              </a:ext>
            </a:extLst>
          </p:cNvPr>
          <p:cNvSpPr txBox="1"/>
          <p:nvPr/>
        </p:nvSpPr>
        <p:spPr>
          <a:xfrm>
            <a:off x="7992478" y="4832014"/>
            <a:ext cx="1467800" cy="4125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3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Диспетчеризация производства</a:t>
            </a:r>
          </a:p>
        </p:txBody>
      </p:sp>
      <p:sp>
        <p:nvSpPr>
          <p:cNvPr id="42" name="TextBox 19">
            <a:extLst>
              <a:ext uri="{FF2B5EF4-FFF2-40B4-BE49-F238E27FC236}">
                <a16:creationId xmlns:a16="http://schemas.microsoft.com/office/drawing/2014/main" id="{2AE5DDDC-F744-461D-9CE3-D3C970CFAD16}"/>
              </a:ext>
            </a:extLst>
          </p:cNvPr>
          <p:cNvSpPr txBox="1"/>
          <p:nvPr/>
        </p:nvSpPr>
        <p:spPr>
          <a:xfrm>
            <a:off x="5197065" y="5486366"/>
            <a:ext cx="1661555" cy="4162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3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Производственная аналитика</a:t>
            </a:r>
            <a:endParaRPr lang="ru-RU" sz="1300" b="1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extBox 19">
            <a:extLst>
              <a:ext uri="{FF2B5EF4-FFF2-40B4-BE49-F238E27FC236}">
                <a16:creationId xmlns:a16="http://schemas.microsoft.com/office/drawing/2014/main" id="{968BC033-4AB5-4481-B772-6BC7C14DBC33}"/>
              </a:ext>
            </a:extLst>
          </p:cNvPr>
          <p:cNvSpPr txBox="1"/>
          <p:nvPr/>
        </p:nvSpPr>
        <p:spPr>
          <a:xfrm>
            <a:off x="2244918" y="4836098"/>
            <a:ext cx="1816885" cy="4125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ru-RU" sz="13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Управление контролем качества</a:t>
            </a:r>
          </a:p>
        </p:txBody>
      </p:sp>
      <p:sp>
        <p:nvSpPr>
          <p:cNvPr id="61" name="TextBox 19">
            <a:extLst>
              <a:ext uri="{FF2B5EF4-FFF2-40B4-BE49-F238E27FC236}">
                <a16:creationId xmlns:a16="http://schemas.microsoft.com/office/drawing/2014/main" id="{0A40D4F5-5F93-41F7-9647-A7C355CDF902}"/>
              </a:ext>
            </a:extLst>
          </p:cNvPr>
          <p:cNvSpPr txBox="1"/>
          <p:nvPr/>
        </p:nvSpPr>
        <p:spPr>
          <a:xfrm>
            <a:off x="1108259" y="3915230"/>
            <a:ext cx="1555623" cy="4162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ru-RU" sz="13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Справочники и нормативная база</a:t>
            </a:r>
          </a:p>
        </p:txBody>
      </p:sp>
      <p:sp>
        <p:nvSpPr>
          <p:cNvPr id="63" name="TextBox 19">
            <a:extLst>
              <a:ext uri="{FF2B5EF4-FFF2-40B4-BE49-F238E27FC236}">
                <a16:creationId xmlns:a16="http://schemas.microsoft.com/office/drawing/2014/main" id="{A0E225DF-C9EB-4570-B8F0-C72094F06F4A}"/>
              </a:ext>
            </a:extLst>
          </p:cNvPr>
          <p:cNvSpPr txBox="1"/>
          <p:nvPr/>
        </p:nvSpPr>
        <p:spPr>
          <a:xfrm>
            <a:off x="2082300" y="3056551"/>
            <a:ext cx="1979503" cy="4125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ru-RU" sz="13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</a:t>
            </a:r>
            <a:r>
              <a:rPr lang="ru-RU" sz="13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птимизация норм расхода материалов</a:t>
            </a:r>
          </a:p>
        </p:txBody>
      </p:sp>
      <p:cxnSp>
        <p:nvCxnSpPr>
          <p:cNvPr id="74" name="Прямая со стрелкой 73">
            <a:extLst>
              <a:ext uri="{FF2B5EF4-FFF2-40B4-BE49-F238E27FC236}">
                <a16:creationId xmlns:a16="http://schemas.microsoft.com/office/drawing/2014/main" id="{D6B6FCB5-DAD2-414D-B702-3C5C91C1464D}"/>
              </a:ext>
            </a:extLst>
          </p:cNvPr>
          <p:cNvCxnSpPr>
            <a:cxnSpLocks/>
          </p:cNvCxnSpPr>
          <p:nvPr/>
        </p:nvCxnSpPr>
        <p:spPr>
          <a:xfrm>
            <a:off x="5371144" y="3499163"/>
            <a:ext cx="143470" cy="97810"/>
          </a:xfrm>
          <a:prstGeom prst="straightConnector1">
            <a:avLst/>
          </a:prstGeom>
          <a:ln>
            <a:solidFill>
              <a:schemeClr val="tx1"/>
            </a:solidFill>
            <a:tailEnd type="stealth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Прямая со стрелкой 79">
            <a:extLst>
              <a:ext uri="{FF2B5EF4-FFF2-40B4-BE49-F238E27FC236}">
                <a16:creationId xmlns:a16="http://schemas.microsoft.com/office/drawing/2014/main" id="{6E05AD41-0DDD-4286-8C8B-FB17FE51966C}"/>
              </a:ext>
            </a:extLst>
          </p:cNvPr>
          <p:cNvCxnSpPr>
            <a:cxnSpLocks/>
          </p:cNvCxnSpPr>
          <p:nvPr/>
        </p:nvCxnSpPr>
        <p:spPr>
          <a:xfrm>
            <a:off x="5969933" y="3429703"/>
            <a:ext cx="0" cy="136000"/>
          </a:xfrm>
          <a:prstGeom prst="straightConnector1">
            <a:avLst/>
          </a:prstGeom>
          <a:ln>
            <a:solidFill>
              <a:schemeClr val="tx1"/>
            </a:solidFill>
            <a:tailEnd type="stealth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Прямая со стрелкой 81">
            <a:extLst>
              <a:ext uri="{FF2B5EF4-FFF2-40B4-BE49-F238E27FC236}">
                <a16:creationId xmlns:a16="http://schemas.microsoft.com/office/drawing/2014/main" id="{58F3AD22-B015-430F-A2C7-87E8B9907903}"/>
              </a:ext>
            </a:extLst>
          </p:cNvPr>
          <p:cNvCxnSpPr>
            <a:cxnSpLocks/>
          </p:cNvCxnSpPr>
          <p:nvPr/>
        </p:nvCxnSpPr>
        <p:spPr>
          <a:xfrm flipH="1">
            <a:off x="6395122" y="3447213"/>
            <a:ext cx="164788" cy="99840"/>
          </a:xfrm>
          <a:prstGeom prst="straightConnector1">
            <a:avLst/>
          </a:prstGeom>
          <a:ln>
            <a:solidFill>
              <a:schemeClr val="tx1"/>
            </a:solidFill>
            <a:tailEnd type="stealth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Прямая со стрелкой 83">
            <a:extLst>
              <a:ext uri="{FF2B5EF4-FFF2-40B4-BE49-F238E27FC236}">
                <a16:creationId xmlns:a16="http://schemas.microsoft.com/office/drawing/2014/main" id="{CB20C176-3D29-40AF-96B8-DE9CB8EA86DB}"/>
              </a:ext>
            </a:extLst>
          </p:cNvPr>
          <p:cNvCxnSpPr>
            <a:cxnSpLocks/>
          </p:cNvCxnSpPr>
          <p:nvPr/>
        </p:nvCxnSpPr>
        <p:spPr>
          <a:xfrm flipH="1">
            <a:off x="6697603" y="4092196"/>
            <a:ext cx="172813" cy="0"/>
          </a:xfrm>
          <a:prstGeom prst="straightConnector1">
            <a:avLst/>
          </a:prstGeom>
          <a:ln>
            <a:solidFill>
              <a:schemeClr val="tx1"/>
            </a:solidFill>
            <a:tailEnd type="stealth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Прямая со стрелкой 86">
            <a:extLst>
              <a:ext uri="{FF2B5EF4-FFF2-40B4-BE49-F238E27FC236}">
                <a16:creationId xmlns:a16="http://schemas.microsoft.com/office/drawing/2014/main" id="{EA8B5A4A-7BE2-492E-AD24-EE3BD14A01B3}"/>
              </a:ext>
            </a:extLst>
          </p:cNvPr>
          <p:cNvCxnSpPr>
            <a:cxnSpLocks/>
          </p:cNvCxnSpPr>
          <p:nvPr/>
        </p:nvCxnSpPr>
        <p:spPr>
          <a:xfrm flipH="1" flipV="1">
            <a:off x="6462653" y="4657347"/>
            <a:ext cx="155634" cy="75879"/>
          </a:xfrm>
          <a:prstGeom prst="straightConnector1">
            <a:avLst/>
          </a:prstGeom>
          <a:ln>
            <a:solidFill>
              <a:schemeClr val="tx1"/>
            </a:solidFill>
            <a:tailEnd type="stealth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Прямая со стрелкой 88">
            <a:extLst>
              <a:ext uri="{FF2B5EF4-FFF2-40B4-BE49-F238E27FC236}">
                <a16:creationId xmlns:a16="http://schemas.microsoft.com/office/drawing/2014/main" id="{6BCE2555-42D1-4109-8244-D46DBCAAF113}"/>
              </a:ext>
            </a:extLst>
          </p:cNvPr>
          <p:cNvCxnSpPr>
            <a:cxnSpLocks/>
          </p:cNvCxnSpPr>
          <p:nvPr/>
        </p:nvCxnSpPr>
        <p:spPr>
          <a:xfrm flipV="1">
            <a:off x="6058787" y="4717036"/>
            <a:ext cx="0" cy="141602"/>
          </a:xfrm>
          <a:prstGeom prst="straightConnector1">
            <a:avLst/>
          </a:prstGeom>
          <a:ln>
            <a:solidFill>
              <a:schemeClr val="tx1"/>
            </a:solidFill>
            <a:tailEnd type="stealth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Прямая со стрелкой 91">
            <a:extLst>
              <a:ext uri="{FF2B5EF4-FFF2-40B4-BE49-F238E27FC236}">
                <a16:creationId xmlns:a16="http://schemas.microsoft.com/office/drawing/2014/main" id="{E5710C7D-86C6-4585-8826-82C740143E9D}"/>
              </a:ext>
            </a:extLst>
          </p:cNvPr>
          <p:cNvCxnSpPr>
            <a:cxnSpLocks/>
          </p:cNvCxnSpPr>
          <p:nvPr/>
        </p:nvCxnSpPr>
        <p:spPr>
          <a:xfrm flipV="1">
            <a:off x="5502623" y="4717961"/>
            <a:ext cx="109079" cy="98224"/>
          </a:xfrm>
          <a:prstGeom prst="straightConnector1">
            <a:avLst/>
          </a:prstGeom>
          <a:ln>
            <a:solidFill>
              <a:schemeClr val="tx1"/>
            </a:solidFill>
            <a:tailEnd type="stealth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Прямая со стрелкой 93">
            <a:extLst>
              <a:ext uri="{FF2B5EF4-FFF2-40B4-BE49-F238E27FC236}">
                <a16:creationId xmlns:a16="http://schemas.microsoft.com/office/drawing/2014/main" id="{1CA97A9E-25B1-4DDD-BD85-2246A8CF5068}"/>
              </a:ext>
            </a:extLst>
          </p:cNvPr>
          <p:cNvCxnSpPr>
            <a:cxnSpLocks/>
          </p:cNvCxnSpPr>
          <p:nvPr/>
        </p:nvCxnSpPr>
        <p:spPr>
          <a:xfrm>
            <a:off x="5138361" y="4172535"/>
            <a:ext cx="166034" cy="0"/>
          </a:xfrm>
          <a:prstGeom prst="straightConnector1">
            <a:avLst/>
          </a:prstGeom>
          <a:ln>
            <a:solidFill>
              <a:schemeClr val="tx1"/>
            </a:solidFill>
            <a:tailEnd type="stealth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Овал 49">
            <a:extLst>
              <a:ext uri="{FF2B5EF4-FFF2-40B4-BE49-F238E27FC236}">
                <a16:creationId xmlns:a16="http://schemas.microsoft.com/office/drawing/2014/main" id="{0F9921F3-6A51-4E9F-A6B5-44E212A203AC}"/>
              </a:ext>
            </a:extLst>
          </p:cNvPr>
          <p:cNvSpPr/>
          <p:nvPr/>
        </p:nvSpPr>
        <p:spPr>
          <a:xfrm>
            <a:off x="2907754" y="6596690"/>
            <a:ext cx="72000" cy="72000"/>
          </a:xfrm>
          <a:prstGeom prst="ellipse">
            <a:avLst/>
          </a:prstGeom>
          <a:solidFill>
            <a:schemeClr val="accent5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Овал 50">
            <a:extLst>
              <a:ext uri="{FF2B5EF4-FFF2-40B4-BE49-F238E27FC236}">
                <a16:creationId xmlns:a16="http://schemas.microsoft.com/office/drawing/2014/main" id="{D5D6300E-1835-44B9-AB48-096B25960F6B}"/>
              </a:ext>
            </a:extLst>
          </p:cNvPr>
          <p:cNvSpPr/>
          <p:nvPr/>
        </p:nvSpPr>
        <p:spPr>
          <a:xfrm>
            <a:off x="4236413" y="6605813"/>
            <a:ext cx="72000" cy="72000"/>
          </a:xfrm>
          <a:prstGeom prst="ellipse">
            <a:avLst/>
          </a:prstGeom>
          <a:solidFill>
            <a:srgbClr val="008000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Овал 51">
            <a:extLst>
              <a:ext uri="{FF2B5EF4-FFF2-40B4-BE49-F238E27FC236}">
                <a16:creationId xmlns:a16="http://schemas.microsoft.com/office/drawing/2014/main" id="{8976C632-7C25-4AF6-B0DC-99E2ACE03F74}"/>
              </a:ext>
            </a:extLst>
          </p:cNvPr>
          <p:cNvSpPr/>
          <p:nvPr/>
        </p:nvSpPr>
        <p:spPr>
          <a:xfrm>
            <a:off x="6199133" y="6592111"/>
            <a:ext cx="72000" cy="72000"/>
          </a:xfrm>
          <a:prstGeom prst="ellipse">
            <a:avLst/>
          </a:prstGeom>
          <a:solidFill>
            <a:srgbClr val="FFCC99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2C619E1-EC01-4854-840D-A4AF8734EBE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62214" y="-164094"/>
            <a:ext cx="9417050" cy="1114425"/>
          </a:xfrm>
        </p:spPr>
        <p:txBody>
          <a:bodyPr/>
          <a:lstStyle/>
          <a:p>
            <a:r>
              <a:rPr lang="ru-RU" dirty="0"/>
              <a:t>КОНТУР ПРОДУКТА</a:t>
            </a:r>
          </a:p>
          <a:p>
            <a:endParaRPr lang="ru-RU" dirty="0"/>
          </a:p>
        </p:txBody>
      </p:sp>
      <p:sp>
        <p:nvSpPr>
          <p:cNvPr id="59" name="Овал 58">
            <a:extLst>
              <a:ext uri="{FF2B5EF4-FFF2-40B4-BE49-F238E27FC236}">
                <a16:creationId xmlns:a16="http://schemas.microsoft.com/office/drawing/2014/main" id="{0B94B8AF-DEE8-420A-B704-45A3BF451960}"/>
              </a:ext>
            </a:extLst>
          </p:cNvPr>
          <p:cNvSpPr/>
          <p:nvPr/>
        </p:nvSpPr>
        <p:spPr>
          <a:xfrm>
            <a:off x="1951743" y="3140520"/>
            <a:ext cx="72000" cy="72000"/>
          </a:xfrm>
          <a:prstGeom prst="ellipse">
            <a:avLst/>
          </a:prstGeom>
          <a:solidFill>
            <a:schemeClr val="accent5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/>
          </a:p>
        </p:txBody>
      </p:sp>
      <p:sp>
        <p:nvSpPr>
          <p:cNvPr id="60" name="Овал 59">
            <a:extLst>
              <a:ext uri="{FF2B5EF4-FFF2-40B4-BE49-F238E27FC236}">
                <a16:creationId xmlns:a16="http://schemas.microsoft.com/office/drawing/2014/main" id="{C1BFBC66-D29F-4427-ACEF-CB8716A40988}"/>
              </a:ext>
            </a:extLst>
          </p:cNvPr>
          <p:cNvSpPr/>
          <p:nvPr/>
        </p:nvSpPr>
        <p:spPr>
          <a:xfrm>
            <a:off x="4972865" y="2489621"/>
            <a:ext cx="72000" cy="72000"/>
          </a:xfrm>
          <a:prstGeom prst="ellipse">
            <a:avLst/>
          </a:prstGeom>
          <a:solidFill>
            <a:schemeClr val="accent5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/>
          </a:p>
        </p:txBody>
      </p:sp>
      <p:sp>
        <p:nvSpPr>
          <p:cNvPr id="65" name="Овал 64">
            <a:extLst>
              <a:ext uri="{FF2B5EF4-FFF2-40B4-BE49-F238E27FC236}">
                <a16:creationId xmlns:a16="http://schemas.microsoft.com/office/drawing/2014/main" id="{7AFF9821-2894-4132-8551-203F9AB5CDEC}"/>
              </a:ext>
            </a:extLst>
          </p:cNvPr>
          <p:cNvSpPr/>
          <p:nvPr/>
        </p:nvSpPr>
        <p:spPr>
          <a:xfrm>
            <a:off x="9666456" y="3266577"/>
            <a:ext cx="72000" cy="72000"/>
          </a:xfrm>
          <a:prstGeom prst="ellipse">
            <a:avLst/>
          </a:prstGeom>
          <a:solidFill>
            <a:srgbClr val="008000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/>
          </a:p>
        </p:txBody>
      </p:sp>
      <p:sp>
        <p:nvSpPr>
          <p:cNvPr id="66" name="Овал 65">
            <a:extLst>
              <a:ext uri="{FF2B5EF4-FFF2-40B4-BE49-F238E27FC236}">
                <a16:creationId xmlns:a16="http://schemas.microsoft.com/office/drawing/2014/main" id="{7953257B-D879-485E-A9D9-3DEEC16FECC5}"/>
              </a:ext>
            </a:extLst>
          </p:cNvPr>
          <p:cNvSpPr/>
          <p:nvPr/>
        </p:nvSpPr>
        <p:spPr>
          <a:xfrm>
            <a:off x="11370366" y="4051364"/>
            <a:ext cx="72000" cy="72000"/>
          </a:xfrm>
          <a:prstGeom prst="ellipse">
            <a:avLst/>
          </a:prstGeom>
          <a:solidFill>
            <a:schemeClr val="accent5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/>
          </a:p>
        </p:txBody>
      </p:sp>
      <p:sp>
        <p:nvSpPr>
          <p:cNvPr id="67" name="Овал 66">
            <a:extLst>
              <a:ext uri="{FF2B5EF4-FFF2-40B4-BE49-F238E27FC236}">
                <a16:creationId xmlns:a16="http://schemas.microsoft.com/office/drawing/2014/main" id="{5054D229-525E-4B29-9568-3CF4824BEC8C}"/>
              </a:ext>
            </a:extLst>
          </p:cNvPr>
          <p:cNvSpPr/>
          <p:nvPr/>
        </p:nvSpPr>
        <p:spPr>
          <a:xfrm>
            <a:off x="9666456" y="5016196"/>
            <a:ext cx="72000" cy="72000"/>
          </a:xfrm>
          <a:prstGeom prst="ellipse">
            <a:avLst/>
          </a:prstGeom>
          <a:solidFill>
            <a:srgbClr val="FFCC99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/>
          </a:p>
        </p:txBody>
      </p:sp>
      <p:sp>
        <p:nvSpPr>
          <p:cNvPr id="68" name="Овал 67">
            <a:extLst>
              <a:ext uri="{FF2B5EF4-FFF2-40B4-BE49-F238E27FC236}">
                <a16:creationId xmlns:a16="http://schemas.microsoft.com/office/drawing/2014/main" id="{910EA7F0-A2BB-40FC-BDCE-C6836D2B1888}"/>
              </a:ext>
            </a:extLst>
          </p:cNvPr>
          <p:cNvSpPr/>
          <p:nvPr/>
        </p:nvSpPr>
        <p:spPr>
          <a:xfrm>
            <a:off x="4968518" y="5649567"/>
            <a:ext cx="72000" cy="72000"/>
          </a:xfrm>
          <a:prstGeom prst="ellipse">
            <a:avLst/>
          </a:prstGeom>
          <a:solidFill>
            <a:srgbClr val="FFCC99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/>
          </a:p>
        </p:txBody>
      </p:sp>
      <p:sp>
        <p:nvSpPr>
          <p:cNvPr id="69" name="Овал 68">
            <a:extLst>
              <a:ext uri="{FF2B5EF4-FFF2-40B4-BE49-F238E27FC236}">
                <a16:creationId xmlns:a16="http://schemas.microsoft.com/office/drawing/2014/main" id="{9E0D9437-E0E0-422A-A866-1641F8726EF1}"/>
              </a:ext>
            </a:extLst>
          </p:cNvPr>
          <p:cNvSpPr/>
          <p:nvPr/>
        </p:nvSpPr>
        <p:spPr>
          <a:xfrm>
            <a:off x="821787" y="4077644"/>
            <a:ext cx="72000" cy="72000"/>
          </a:xfrm>
          <a:prstGeom prst="ellipse">
            <a:avLst/>
          </a:prstGeom>
          <a:solidFill>
            <a:srgbClr val="FFCC99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/>
          </a:p>
        </p:txBody>
      </p:sp>
      <p:sp>
        <p:nvSpPr>
          <p:cNvPr id="70" name="Овал 69">
            <a:extLst>
              <a:ext uri="{FF2B5EF4-FFF2-40B4-BE49-F238E27FC236}">
                <a16:creationId xmlns:a16="http://schemas.microsoft.com/office/drawing/2014/main" id="{E474E17E-3419-45B1-8A28-577236542020}"/>
              </a:ext>
            </a:extLst>
          </p:cNvPr>
          <p:cNvSpPr/>
          <p:nvPr/>
        </p:nvSpPr>
        <p:spPr>
          <a:xfrm>
            <a:off x="2075169" y="4961409"/>
            <a:ext cx="72000" cy="72000"/>
          </a:xfrm>
          <a:prstGeom prst="ellipse">
            <a:avLst/>
          </a:prstGeom>
          <a:solidFill>
            <a:srgbClr val="C00000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/>
          </a:p>
        </p:txBody>
      </p:sp>
      <p:sp>
        <p:nvSpPr>
          <p:cNvPr id="71" name="Овал 70">
            <a:extLst>
              <a:ext uri="{FF2B5EF4-FFF2-40B4-BE49-F238E27FC236}">
                <a16:creationId xmlns:a16="http://schemas.microsoft.com/office/drawing/2014/main" id="{AFF927E1-F872-490D-ABDE-D1765D5C2723}"/>
              </a:ext>
            </a:extLst>
          </p:cNvPr>
          <p:cNvSpPr/>
          <p:nvPr/>
        </p:nvSpPr>
        <p:spPr>
          <a:xfrm>
            <a:off x="1951743" y="3241118"/>
            <a:ext cx="72000" cy="72000"/>
          </a:xfrm>
          <a:prstGeom prst="ellipse">
            <a:avLst/>
          </a:prstGeom>
          <a:solidFill>
            <a:srgbClr val="008000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/>
          </a:p>
        </p:txBody>
      </p:sp>
      <p:sp>
        <p:nvSpPr>
          <p:cNvPr id="72" name="Овал 71">
            <a:extLst>
              <a:ext uri="{FF2B5EF4-FFF2-40B4-BE49-F238E27FC236}">
                <a16:creationId xmlns:a16="http://schemas.microsoft.com/office/drawing/2014/main" id="{FA09BBD0-E8E4-4FAD-A5A4-499E830068BC}"/>
              </a:ext>
            </a:extLst>
          </p:cNvPr>
          <p:cNvSpPr/>
          <p:nvPr/>
        </p:nvSpPr>
        <p:spPr>
          <a:xfrm>
            <a:off x="11370366" y="4148685"/>
            <a:ext cx="72000" cy="72000"/>
          </a:xfrm>
          <a:prstGeom prst="ellipse">
            <a:avLst/>
          </a:prstGeom>
          <a:solidFill>
            <a:srgbClr val="008000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/>
          </a:p>
        </p:txBody>
      </p:sp>
      <p:sp>
        <p:nvSpPr>
          <p:cNvPr id="73" name="Овал 72">
            <a:extLst>
              <a:ext uri="{FF2B5EF4-FFF2-40B4-BE49-F238E27FC236}">
                <a16:creationId xmlns:a16="http://schemas.microsoft.com/office/drawing/2014/main" id="{15163046-6E7A-4C93-8A69-D9856CAABC0E}"/>
              </a:ext>
            </a:extLst>
          </p:cNvPr>
          <p:cNvSpPr/>
          <p:nvPr/>
        </p:nvSpPr>
        <p:spPr>
          <a:xfrm>
            <a:off x="2076721" y="5088196"/>
            <a:ext cx="72000" cy="72000"/>
          </a:xfrm>
          <a:prstGeom prst="ellipse">
            <a:avLst/>
          </a:prstGeom>
          <a:solidFill>
            <a:srgbClr val="FFCC99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/>
          </a:p>
        </p:txBody>
      </p:sp>
      <p:sp>
        <p:nvSpPr>
          <p:cNvPr id="75" name="Текст 13">
            <a:extLst>
              <a:ext uri="{FF2B5EF4-FFF2-40B4-BE49-F238E27FC236}">
                <a16:creationId xmlns:a16="http://schemas.microsoft.com/office/drawing/2014/main" id="{C0462ADF-C1EA-4EA3-AD03-64210E137C9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1888" y="6495252"/>
            <a:ext cx="3070055" cy="365125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Направление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воздействия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76" name="Текст 13">
            <a:extLst>
              <a:ext uri="{FF2B5EF4-FFF2-40B4-BE49-F238E27FC236}">
                <a16:creationId xmlns:a16="http://schemas.microsoft.com/office/drawing/2014/main" id="{39BB7065-E4BD-462C-A9AC-FCDF61D8F194}"/>
              </a:ext>
            </a:extLst>
          </p:cNvPr>
          <p:cNvSpPr txBox="1">
            <a:spLocks/>
          </p:cNvSpPr>
          <p:nvPr/>
        </p:nvSpPr>
        <p:spPr>
          <a:xfrm>
            <a:off x="2943754" y="6495251"/>
            <a:ext cx="1437014" cy="365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Производство</a:t>
            </a:r>
          </a:p>
        </p:txBody>
      </p:sp>
      <p:sp>
        <p:nvSpPr>
          <p:cNvPr id="78" name="Текст 13">
            <a:extLst>
              <a:ext uri="{FF2B5EF4-FFF2-40B4-BE49-F238E27FC236}">
                <a16:creationId xmlns:a16="http://schemas.microsoft.com/office/drawing/2014/main" id="{86FDB1BD-1259-4246-976B-7F2BDD29F2AB}"/>
              </a:ext>
            </a:extLst>
          </p:cNvPr>
          <p:cNvSpPr txBox="1">
            <a:spLocks/>
          </p:cNvSpPr>
          <p:nvPr/>
        </p:nvSpPr>
        <p:spPr>
          <a:xfrm>
            <a:off x="4283591" y="6495251"/>
            <a:ext cx="2015606" cy="3651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Экономика и финансы</a:t>
            </a:r>
          </a:p>
        </p:txBody>
      </p:sp>
      <p:sp>
        <p:nvSpPr>
          <p:cNvPr id="79" name="Текст 13">
            <a:extLst>
              <a:ext uri="{FF2B5EF4-FFF2-40B4-BE49-F238E27FC236}">
                <a16:creationId xmlns:a16="http://schemas.microsoft.com/office/drawing/2014/main" id="{2AC7F2A8-0C69-43CE-9059-DA0C251F5854}"/>
              </a:ext>
            </a:extLst>
          </p:cNvPr>
          <p:cNvSpPr txBox="1">
            <a:spLocks/>
          </p:cNvSpPr>
          <p:nvPr/>
        </p:nvSpPr>
        <p:spPr>
          <a:xfrm>
            <a:off x="6226955" y="6495251"/>
            <a:ext cx="1943487" cy="3651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Управление данными</a:t>
            </a:r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EF58881F-100F-4D56-BBF9-E378A4833FB2}"/>
              </a:ext>
            </a:extLst>
          </p:cNvPr>
          <p:cNvGrpSpPr/>
          <p:nvPr/>
        </p:nvGrpSpPr>
        <p:grpSpPr>
          <a:xfrm>
            <a:off x="5473033" y="3681337"/>
            <a:ext cx="1122174" cy="1094148"/>
            <a:chOff x="5442879" y="3637510"/>
            <a:chExt cx="1122174" cy="1094148"/>
          </a:xfrm>
        </p:grpSpPr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17739259-34E5-4008-AF13-52D61BE6FDC4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0905" y="3637510"/>
              <a:ext cx="1094148" cy="1094148"/>
            </a:xfrm>
            <a:prstGeom prst="rect">
              <a:avLst/>
            </a:prstGeom>
          </p:spPr>
        </p:pic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08C55772-39BB-4F5A-AF7F-0A2467486A51}"/>
                </a:ext>
              </a:extLst>
            </p:cNvPr>
            <p:cNvSpPr txBox="1"/>
            <p:nvPr/>
          </p:nvSpPr>
          <p:spPr>
            <a:xfrm>
              <a:off x="5442879" y="3767480"/>
              <a:ext cx="747990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  <a:effectLst/>
                  <a:latin typeface="Kaspersky Sans Display Exbold" panose="020B0003020000020004" pitchFamily="34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SIDUS</a:t>
              </a:r>
              <a:endParaRPr lang="ru-RU" sz="1200" dirty="0">
                <a:solidFill>
                  <a:schemeClr val="bg1"/>
                </a:solidFill>
                <a:latin typeface="Kaspersky Sans Display Exbold" panose="020B0003020000020004" pitchFamily="34" charset="-52"/>
              </a:endParaRPr>
            </a:p>
          </p:txBody>
        </p:sp>
      </p:grpSp>
      <p:sp>
        <p:nvSpPr>
          <p:cNvPr id="83" name="Овал 82">
            <a:extLst>
              <a:ext uri="{FF2B5EF4-FFF2-40B4-BE49-F238E27FC236}">
                <a16:creationId xmlns:a16="http://schemas.microsoft.com/office/drawing/2014/main" id="{803B0CBA-FD65-476F-A0BA-01B63D14A694}"/>
              </a:ext>
            </a:extLst>
          </p:cNvPr>
          <p:cNvSpPr/>
          <p:nvPr/>
        </p:nvSpPr>
        <p:spPr>
          <a:xfrm>
            <a:off x="8107955" y="6578408"/>
            <a:ext cx="72000" cy="72000"/>
          </a:xfrm>
          <a:prstGeom prst="ellipse">
            <a:avLst/>
          </a:prstGeom>
          <a:solidFill>
            <a:srgbClr val="C00000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Текст 13">
            <a:extLst>
              <a:ext uri="{FF2B5EF4-FFF2-40B4-BE49-F238E27FC236}">
                <a16:creationId xmlns:a16="http://schemas.microsoft.com/office/drawing/2014/main" id="{5FA3058D-DF19-4DE7-A021-85E768041F7E}"/>
              </a:ext>
            </a:extLst>
          </p:cNvPr>
          <p:cNvSpPr txBox="1">
            <a:spLocks/>
          </p:cNvSpPr>
          <p:nvPr/>
        </p:nvSpPr>
        <p:spPr>
          <a:xfrm>
            <a:off x="8135777" y="6481548"/>
            <a:ext cx="1943487" cy="3651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Качество</a:t>
            </a:r>
          </a:p>
        </p:txBody>
      </p:sp>
      <p:sp>
        <p:nvSpPr>
          <p:cNvPr id="86" name="Овал 85">
            <a:extLst>
              <a:ext uri="{FF2B5EF4-FFF2-40B4-BE49-F238E27FC236}">
                <a16:creationId xmlns:a16="http://schemas.microsoft.com/office/drawing/2014/main" id="{1B45CEE0-299E-4B40-8DA8-51D6AF38822E}"/>
              </a:ext>
            </a:extLst>
          </p:cNvPr>
          <p:cNvSpPr/>
          <p:nvPr/>
        </p:nvSpPr>
        <p:spPr>
          <a:xfrm>
            <a:off x="4972865" y="2595484"/>
            <a:ext cx="72000" cy="72000"/>
          </a:xfrm>
          <a:prstGeom prst="ellipse">
            <a:avLst/>
          </a:prstGeom>
          <a:solidFill>
            <a:srgbClr val="C00000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/>
          </a:p>
        </p:txBody>
      </p:sp>
      <p:sp>
        <p:nvSpPr>
          <p:cNvPr id="88" name="Овал 87">
            <a:extLst>
              <a:ext uri="{FF2B5EF4-FFF2-40B4-BE49-F238E27FC236}">
                <a16:creationId xmlns:a16="http://schemas.microsoft.com/office/drawing/2014/main" id="{5A8EA333-BED5-401A-92F8-DC1FCB6D0239}"/>
              </a:ext>
            </a:extLst>
          </p:cNvPr>
          <p:cNvSpPr/>
          <p:nvPr/>
        </p:nvSpPr>
        <p:spPr>
          <a:xfrm>
            <a:off x="4968518" y="5756934"/>
            <a:ext cx="72000" cy="72000"/>
          </a:xfrm>
          <a:prstGeom prst="ellipse">
            <a:avLst/>
          </a:prstGeom>
          <a:solidFill>
            <a:schemeClr val="accent5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/>
          </a:p>
        </p:txBody>
      </p:sp>
    </p:spTree>
    <p:extLst>
      <p:ext uri="{BB962C8B-B14F-4D97-AF65-F5344CB8AC3E}">
        <p14:creationId xmlns:p14="http://schemas.microsoft.com/office/powerpoint/2010/main" val="23915249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841F99E-5DA1-41C1-B3C9-99CD576DB25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8" b="15808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0EE82048-6059-4D55-BB08-A7C5FCCE3671}"/>
              </a:ext>
            </a:extLst>
          </p:cNvPr>
          <p:cNvSpPr/>
          <p:nvPr/>
        </p:nvSpPr>
        <p:spPr>
          <a:xfrm>
            <a:off x="-1" y="1"/>
            <a:ext cx="12192001" cy="6858000"/>
          </a:xfrm>
          <a:prstGeom prst="rect">
            <a:avLst/>
          </a:prstGeom>
          <a:solidFill>
            <a:schemeClr val="tx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0864BD0-16A7-4046-BA6C-AE93C42E7BE2}"/>
              </a:ext>
            </a:extLst>
          </p:cNvPr>
          <p:cNvSpPr/>
          <p:nvPr/>
        </p:nvSpPr>
        <p:spPr>
          <a:xfrm>
            <a:off x="1" y="1614389"/>
            <a:ext cx="12192000" cy="5243611"/>
          </a:xfrm>
          <a:prstGeom prst="rect">
            <a:avLst/>
          </a:prstGeom>
          <a:gradFill>
            <a:gsLst>
              <a:gs pos="49000">
                <a:srgbClr val="000000"/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9158AE3-8208-477F-A042-0BFF1ECEAA15}"/>
              </a:ext>
            </a:extLst>
          </p:cNvPr>
          <p:cNvSpPr txBox="1"/>
          <p:nvPr/>
        </p:nvSpPr>
        <p:spPr>
          <a:xfrm>
            <a:off x="1660432" y="1910877"/>
            <a:ext cx="899066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СПАСИБО ЗА ВНИМАНИЕ!</a:t>
            </a:r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705E640F-67A9-475B-ABCC-834F951CBB60}"/>
              </a:ext>
            </a:extLst>
          </p:cNvPr>
          <p:cNvGrpSpPr/>
          <p:nvPr/>
        </p:nvGrpSpPr>
        <p:grpSpPr>
          <a:xfrm>
            <a:off x="10473037" y="-108770"/>
            <a:ext cx="1498953" cy="1443306"/>
            <a:chOff x="6111443" y="3489317"/>
            <a:chExt cx="754964" cy="726937"/>
          </a:xfrm>
        </p:grpSpPr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F1F2BE7E-E219-450F-BCD2-29C3DBB1D66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39470" y="3489317"/>
              <a:ext cx="726937" cy="726937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86DE475-A4DB-475E-8C1B-5F46B5289B6C}"/>
                </a:ext>
              </a:extLst>
            </p:cNvPr>
            <p:cNvSpPr txBox="1"/>
            <p:nvPr/>
          </p:nvSpPr>
          <p:spPr>
            <a:xfrm>
              <a:off x="6111443" y="3619288"/>
              <a:ext cx="747990" cy="15501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400" dirty="0">
                  <a:solidFill>
                    <a:srgbClr val="B2B3B7"/>
                  </a:solidFill>
                  <a:effectLst/>
                  <a:latin typeface="Kaspersky Sans Display Exbold" panose="020B0003020000020004" pitchFamily="34" charset="-52"/>
                  <a:ea typeface="Calibri" panose="020F0502020204030204" pitchFamily="34" charset="0"/>
                  <a:cs typeface="Times New Roman" panose="02020603050405020304" pitchFamily="18" charset="0"/>
                </a:rPr>
                <a:t>SIDUS</a:t>
              </a:r>
              <a:endParaRPr lang="ru-RU" sz="1400" dirty="0">
                <a:solidFill>
                  <a:srgbClr val="B2B3B7"/>
                </a:solidFill>
                <a:latin typeface="Kaspersky Sans Display Exbold" panose="020B0003020000020004" pitchFamily="34" charset="-52"/>
              </a:endParaRP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7AE1BD52-73C4-4FF2-A528-F382273E83B8}"/>
              </a:ext>
            </a:extLst>
          </p:cNvPr>
          <p:cNvSpPr txBox="1"/>
          <p:nvPr/>
        </p:nvSpPr>
        <p:spPr>
          <a:xfrm>
            <a:off x="4812426" y="4300793"/>
            <a:ext cx="3583035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3AD0AE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  КОНТАКТНАЯ ИНФОРМАЦИЯ:</a:t>
            </a:r>
          </a:p>
          <a:p>
            <a:pPr algn="ctr"/>
            <a:endParaRPr lang="ru-RU" sz="1200" b="1" dirty="0">
              <a:solidFill>
                <a:srgbClr val="3AD0AE"/>
              </a:solidFill>
              <a:latin typeface="Arial" panose="020B0604020202020204" pitchFamily="34" charset="0"/>
              <a:cs typeface="Arial" panose="020B0604020202020204" pitchFamily="34" charset="0"/>
              <a:sym typeface="Symbol" panose="05050102010706020507" pitchFamily="18" charset="2"/>
            </a:endParaRPr>
          </a:p>
          <a:p>
            <a:pPr marL="538163"/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ООО «ТЕХНОЛИТА»</a:t>
            </a:r>
          </a:p>
          <a:p>
            <a:pPr marL="538163"/>
            <a:endParaRPr lang="ru-RU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Symbol" panose="05050102010706020507" pitchFamily="18" charset="2"/>
            </a:endParaRPr>
          </a:p>
          <a:p>
            <a:pPr marL="538163"/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ИВАНОВ ИВАН ЮРЬЕВИЧ</a:t>
            </a:r>
          </a:p>
          <a:p>
            <a:pPr marL="538163"/>
            <a:endParaRPr lang="ru-RU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Symbol" panose="05050102010706020507" pitchFamily="18" charset="2"/>
            </a:endParaRPr>
          </a:p>
          <a:p>
            <a:pPr marL="538163"/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+7(910)-322-49-39</a:t>
            </a:r>
          </a:p>
          <a:p>
            <a:pPr marL="538163"/>
            <a:endParaRPr lang="ru-RU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Symbol" panose="05050102010706020507" pitchFamily="18" charset="2"/>
            </a:endParaRPr>
          </a:p>
          <a:p>
            <a:pPr marL="538163"/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info@technolita.ru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 descr="Пользователь со сплошной заливкой">
            <a:extLst>
              <a:ext uri="{FF2B5EF4-FFF2-40B4-BE49-F238E27FC236}">
                <a16:creationId xmlns:a16="http://schemas.microsoft.com/office/drawing/2014/main" id="{D5FFB149-611D-47D4-8BCF-A794231927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952461" y="5033956"/>
            <a:ext cx="288000" cy="288000"/>
          </a:xfrm>
          <a:prstGeom prst="rect">
            <a:avLst/>
          </a:prstGeom>
        </p:spPr>
      </p:pic>
      <p:pic>
        <p:nvPicPr>
          <p:cNvPr id="14" name="Рисунок 13" descr="Динамик телефона  со сплошной заливкой">
            <a:extLst>
              <a:ext uri="{FF2B5EF4-FFF2-40B4-BE49-F238E27FC236}">
                <a16:creationId xmlns:a16="http://schemas.microsoft.com/office/drawing/2014/main" id="{A3447798-6821-4E4C-AC42-54A1F19020D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952461" y="5397078"/>
            <a:ext cx="288000" cy="288000"/>
          </a:xfrm>
          <a:prstGeom prst="rect">
            <a:avLst/>
          </a:prstGeom>
        </p:spPr>
      </p:pic>
      <p:pic>
        <p:nvPicPr>
          <p:cNvPr id="5" name="Рисунок 4" descr="Электронная почта со сплошной заливкой">
            <a:extLst>
              <a:ext uri="{FF2B5EF4-FFF2-40B4-BE49-F238E27FC236}">
                <a16:creationId xmlns:a16="http://schemas.microsoft.com/office/drawing/2014/main" id="{0DDD59A7-0830-459F-A1C6-75B18E36C66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952461" y="5757002"/>
            <a:ext cx="288000" cy="288000"/>
          </a:xfrm>
          <a:prstGeom prst="rect">
            <a:avLst/>
          </a:prstGeom>
        </p:spPr>
      </p:pic>
      <p:pic>
        <p:nvPicPr>
          <p:cNvPr id="6" name="Рисунок 5" descr="Город со сплошной заливкой">
            <a:extLst>
              <a:ext uri="{FF2B5EF4-FFF2-40B4-BE49-F238E27FC236}">
                <a16:creationId xmlns:a16="http://schemas.microsoft.com/office/drawing/2014/main" id="{4F027C5D-C75C-44CC-96AE-010827265E3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952461" y="4678811"/>
            <a:ext cx="288000" cy="28800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F5B4258B-3967-48E3-BB43-5C243DB31115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595" y="252883"/>
            <a:ext cx="2157175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85759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49941</TotalTime>
  <Words>811</Words>
  <Application>Microsoft Office PowerPoint</Application>
  <PresentationFormat>Широкоэкранный</PresentationFormat>
  <Paragraphs>94</Paragraphs>
  <Slides>5</Slides>
  <Notes>5</Notes>
  <HiddenSlides>0</HiddenSlides>
  <MMClips>3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4" baseType="lpstr">
      <vt:lpstr>-apple-system</vt:lpstr>
      <vt:lpstr>Arial</vt:lpstr>
      <vt:lpstr>Arial Black</vt:lpstr>
      <vt:lpstr>Calibri</vt:lpstr>
      <vt:lpstr>Calibri Light</vt:lpstr>
      <vt:lpstr>Kaspersky Sans Display Exbold</vt:lpstr>
      <vt:lpstr>Symbol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Иван Иванов</dc:creator>
  <cp:lastModifiedBy>Иван Иванов</cp:lastModifiedBy>
  <cp:revision>392</cp:revision>
  <cp:lastPrinted>2026-03-02T14:48:53Z</cp:lastPrinted>
  <dcterms:created xsi:type="dcterms:W3CDTF">2026-01-28T14:11:33Z</dcterms:created>
  <dcterms:modified xsi:type="dcterms:W3CDTF">2026-05-25T06:24:14Z</dcterms:modified>
</cp:coreProperties>
</file>